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6"/>
  </p:notesMasterIdLst>
  <p:sldIdLst>
    <p:sldId id="256" r:id="rId2"/>
    <p:sldId id="438" r:id="rId3"/>
    <p:sldId id="258" r:id="rId4"/>
    <p:sldId id="370" r:id="rId5"/>
    <p:sldId id="297" r:id="rId6"/>
    <p:sldId id="406" r:id="rId7"/>
    <p:sldId id="409" r:id="rId8"/>
    <p:sldId id="420" r:id="rId9"/>
    <p:sldId id="416" r:id="rId10"/>
    <p:sldId id="417" r:id="rId11"/>
    <p:sldId id="419" r:id="rId12"/>
    <p:sldId id="434" r:id="rId13"/>
    <p:sldId id="418" r:id="rId14"/>
    <p:sldId id="415" r:id="rId15"/>
    <p:sldId id="421" r:id="rId16"/>
    <p:sldId id="423" r:id="rId17"/>
    <p:sldId id="428" r:id="rId18"/>
    <p:sldId id="425" r:id="rId19"/>
    <p:sldId id="433" r:id="rId20"/>
    <p:sldId id="424" r:id="rId21"/>
    <p:sldId id="427" r:id="rId22"/>
    <p:sldId id="429" r:id="rId23"/>
    <p:sldId id="430" r:id="rId24"/>
    <p:sldId id="431" r:id="rId25"/>
    <p:sldId id="422" r:id="rId26"/>
    <p:sldId id="398" r:id="rId27"/>
    <p:sldId id="453" r:id="rId28"/>
    <p:sldId id="454" r:id="rId29"/>
    <p:sldId id="439" r:id="rId30"/>
    <p:sldId id="441" r:id="rId31"/>
    <p:sldId id="442" r:id="rId32"/>
    <p:sldId id="443" r:id="rId33"/>
    <p:sldId id="444" r:id="rId34"/>
    <p:sldId id="445" r:id="rId35"/>
    <p:sldId id="446" r:id="rId36"/>
    <p:sldId id="447" r:id="rId37"/>
    <p:sldId id="448" r:id="rId38"/>
    <p:sldId id="449" r:id="rId39"/>
    <p:sldId id="450" r:id="rId40"/>
    <p:sldId id="451" r:id="rId41"/>
    <p:sldId id="457" r:id="rId42"/>
    <p:sldId id="455" r:id="rId43"/>
    <p:sldId id="456" r:id="rId44"/>
    <p:sldId id="350" r:id="rId45"/>
  </p:sldIdLst>
  <p:sldSz cx="9144000" cy="6858000" type="screen4x3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3300"/>
    <a:srgbClr val="A6A6A6"/>
    <a:srgbClr val="FF6600"/>
    <a:srgbClr val="CC3300"/>
    <a:srgbClr val="FF3300"/>
    <a:srgbClr val="FF5050"/>
    <a:srgbClr val="7030A0"/>
    <a:srgbClr val="08684E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94624" autoAdjust="0"/>
  </p:normalViewPr>
  <p:slideViewPr>
    <p:cSldViewPr>
      <p:cViewPr varScale="1">
        <p:scale>
          <a:sx n="102" d="100"/>
          <a:sy n="102" d="100"/>
        </p:scale>
        <p:origin x="-21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r">
              <a:defRPr sz="1200"/>
            </a:lvl1pPr>
          </a:lstStyle>
          <a:p>
            <a:fld id="{BD0AC159-5E23-402A-8FB5-B6AF75A7B14D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6512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50" tIns="47325" rIns="94650" bIns="47325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650" tIns="47325" rIns="94650" bIns="47325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r">
              <a:defRPr sz="1200"/>
            </a:lvl1pPr>
          </a:lstStyle>
          <a:p>
            <a:fld id="{13096E61-CE34-4168-AECA-4CF74EB836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328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6512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263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7702"/>
          <a:stretch/>
        </p:blipFill>
        <p:spPr>
          <a:xfrm>
            <a:off x="0" y="2418527"/>
            <a:ext cx="9144000" cy="382892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283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9124950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9124950" cy="6206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02EA10C-EDA7-42E2-9081-00C47DC5CEF8}" type="datetimeFigureOut">
              <a:rPr lang="zh-TW" altLang="en-US" smtClean="0"/>
              <a:t>2017/9/21</a:t>
            </a:fld>
            <a:endParaRPr lang="zh-TW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93B970-C3D0-43A3-B3BE-A96C77C7E030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17.jp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07504" y="6334522"/>
            <a:ext cx="2239921" cy="489757"/>
            <a:chOff x="105615" y="6279232"/>
            <a:chExt cx="2450160" cy="535728"/>
          </a:xfrm>
        </p:grpSpPr>
        <p:sp>
          <p:nvSpPr>
            <p:cNvPr id="9" name="矩形 8"/>
            <p:cNvSpPr/>
            <p:nvPr userDrawn="1"/>
          </p:nvSpPr>
          <p:spPr>
            <a:xfrm>
              <a:off x="264364" y="6598934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264855" y="6279455"/>
              <a:ext cx="148159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 altLang="en-US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420991" y="6440683"/>
              <a:ext cx="148159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 altLang="en-US"/>
            </a:p>
          </p:txBody>
        </p:sp>
        <p:sp>
          <p:nvSpPr>
            <p:cNvPr id="12" name="文字方塊 11"/>
            <p:cNvSpPr txBox="1"/>
            <p:nvPr userDrawn="1"/>
          </p:nvSpPr>
          <p:spPr>
            <a:xfrm>
              <a:off x="575747" y="6291158"/>
              <a:ext cx="1980028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聯地工程顧問有限公司</a:t>
              </a: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/>
            <p:cNvSpPr txBox="1"/>
            <p:nvPr userDrawn="1"/>
          </p:nvSpPr>
          <p:spPr>
            <a:xfrm>
              <a:off x="575747" y="6537960"/>
              <a:ext cx="1899640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United-Earthwork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05615" y="6598934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05615" y="6439083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5615" y="6279232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23604" y="6598269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64364" y="6439082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副標題 2"/>
          <p:cNvSpPr>
            <a:spLocks noGrp="1"/>
          </p:cNvSpPr>
          <p:nvPr>
            <p:ph type="subTitle" idx="1"/>
          </p:nvPr>
        </p:nvSpPr>
        <p:spPr>
          <a:xfrm>
            <a:off x="66243" y="1916832"/>
            <a:ext cx="8970253" cy="1143000"/>
          </a:xfrm>
          <a:noFill/>
          <a:ln>
            <a:noFill/>
          </a:ln>
        </p:spPr>
        <p:txBody>
          <a:bodyPr anchor="ctr" anchorCtr="0">
            <a:noAutofit/>
          </a:bodyPr>
          <a:lstStyle/>
          <a:p>
            <a:pPr>
              <a:spcBef>
                <a:spcPct val="0"/>
              </a:spcBef>
            </a:pPr>
            <a:endParaRPr lang="en-US" altLang="zh-TW" sz="2400" b="1" spc="-5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TW" altLang="en-US" sz="2400" spc="-5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        </a:t>
            </a:r>
            <a:r>
              <a:rPr lang="en-US" altLang="zh-TW" sz="2400" spc="-5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2017/09/22</a:t>
            </a:r>
            <a:endParaRPr lang="zh-TW" altLang="en-US" sz="2400" spc="-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979712" y="1124744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000" b="1" dirty="0" smtClean="0">
                <a:solidFill>
                  <a:schemeClr val="tx2">
                    <a:lumMod val="90000"/>
                  </a:schemeClr>
                </a:solidFill>
                <a:latin typeface="+mj-ea"/>
                <a:ea typeface="+mj-ea"/>
              </a:rPr>
              <a:t>前瞻基礎建設計畫</a:t>
            </a:r>
            <a:endParaRPr lang="en-US" altLang="zh-TW" sz="4000" b="1" dirty="0" smtClean="0">
              <a:solidFill>
                <a:schemeClr val="tx2">
                  <a:lumMod val="90000"/>
                </a:schemeClr>
              </a:solidFill>
              <a:latin typeface="+mj-ea"/>
              <a:ea typeface="+mj-ea"/>
            </a:endParaRPr>
          </a:p>
          <a:p>
            <a:pPr algn="r"/>
            <a:r>
              <a:rPr lang="zh-TW" altLang="en-US" sz="3200" b="1" dirty="0">
                <a:solidFill>
                  <a:schemeClr val="tx2">
                    <a:lumMod val="90000"/>
                  </a:schemeClr>
                </a:solidFill>
                <a:latin typeface="+mj-ea"/>
                <a:ea typeface="+mj-ea"/>
              </a:rPr>
              <a:t>全國水環境營造</a:t>
            </a:r>
            <a:r>
              <a:rPr lang="zh-TW" altLang="en-US" sz="3200" b="1" dirty="0" smtClean="0">
                <a:solidFill>
                  <a:schemeClr val="tx2">
                    <a:lumMod val="90000"/>
                  </a:schemeClr>
                </a:solidFill>
                <a:latin typeface="+mj-ea"/>
                <a:ea typeface="+mj-ea"/>
              </a:rPr>
              <a:t>計畫</a:t>
            </a:r>
            <a:r>
              <a:rPr lang="en-US" altLang="zh-TW" sz="3200" b="1" dirty="0" smtClean="0">
                <a:solidFill>
                  <a:schemeClr val="tx2">
                    <a:lumMod val="90000"/>
                  </a:schemeClr>
                </a:solidFill>
                <a:latin typeface="+mj-ea"/>
                <a:ea typeface="+mj-ea"/>
              </a:rPr>
              <a:t>-</a:t>
            </a:r>
            <a:r>
              <a:rPr lang="zh-TW" altLang="en-US" sz="3200" b="1" dirty="0">
                <a:solidFill>
                  <a:schemeClr val="tx2">
                    <a:lumMod val="90000"/>
                  </a:schemeClr>
                </a:solidFill>
                <a:latin typeface="+mj-ea"/>
                <a:ea typeface="+mj-ea"/>
              </a:rPr>
              <a:t>林邊</a:t>
            </a:r>
            <a:r>
              <a:rPr lang="zh-TW" altLang="en-US" sz="3200" b="1" dirty="0" smtClean="0">
                <a:solidFill>
                  <a:schemeClr val="tx2">
                    <a:lumMod val="90000"/>
                  </a:schemeClr>
                </a:solidFill>
                <a:latin typeface="+mj-ea"/>
                <a:ea typeface="+mj-ea"/>
              </a:rPr>
              <a:t>溪及保力溪</a:t>
            </a:r>
            <a:endParaRPr lang="zh-TW" altLang="en-US" sz="3200" b="1" dirty="0">
              <a:solidFill>
                <a:schemeClr val="tx2">
                  <a:lumMod val="9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139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251520" y="1196752"/>
            <a:ext cx="8496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林邊溪右岸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植栽選擇</a:t>
            </a:r>
            <a:endParaRPr lang="zh-TW" altLang="en-US" sz="2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251521" y="735087"/>
            <a:ext cx="2160239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植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栽選擇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59223" y="4593553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地</a:t>
            </a:r>
            <a:r>
              <a:rPr lang="zh-TW" altLang="en-US" dirty="0" smtClean="0">
                <a:latin typeface="+mj-ea"/>
                <a:ea typeface="+mj-ea"/>
              </a:rPr>
              <a:t>錦</a:t>
            </a:r>
            <a:r>
              <a:rPr lang="en-US" altLang="zh-TW" dirty="0" smtClean="0">
                <a:latin typeface="+mj-ea"/>
                <a:ea typeface="+mj-ea"/>
              </a:rPr>
              <a:t>(</a:t>
            </a:r>
            <a:r>
              <a:rPr lang="zh-TW" altLang="en-US" dirty="0" smtClean="0">
                <a:latin typeface="+mj-ea"/>
                <a:ea typeface="+mj-ea"/>
              </a:rPr>
              <a:t>攀藤</a:t>
            </a:r>
            <a:r>
              <a:rPr lang="en-US" altLang="zh-TW" dirty="0" smtClean="0">
                <a:latin typeface="+mj-ea"/>
                <a:ea typeface="+mj-ea"/>
              </a:rPr>
              <a:t>)</a:t>
            </a:r>
          </a:p>
        </p:txBody>
      </p:sp>
      <p:sp>
        <p:nvSpPr>
          <p:cNvPr id="3" name="十字形 2"/>
          <p:cNvSpPr/>
          <p:nvPr/>
        </p:nvSpPr>
        <p:spPr>
          <a:xfrm>
            <a:off x="5508104" y="3533565"/>
            <a:ext cx="288032" cy="285988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45" y="1139724"/>
            <a:ext cx="2352771" cy="15480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5948872" y="2693838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長穗木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045553"/>
            <a:ext cx="2064000" cy="154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45" y="3045553"/>
            <a:ext cx="2352771" cy="1548000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5951746" y="6388467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厚葉石斑木</a:t>
            </a:r>
            <a:endParaRPr lang="en-US" altLang="zh-TW" dirty="0" smtClean="0">
              <a:latin typeface="+mj-ea"/>
              <a:ea typeface="+mj-e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40" y="4840467"/>
            <a:ext cx="2384176" cy="1548000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5951746" y="4655801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紫茉莉</a:t>
            </a:r>
            <a:endParaRPr lang="en-US" altLang="zh-TW" dirty="0" smtClean="0">
              <a:latin typeface="+mj-ea"/>
              <a:ea typeface="+mj-ea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51521" y="1766426"/>
            <a:ext cx="28520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挑選當地</a:t>
            </a:r>
            <a:r>
              <a:rPr lang="zh-TW" altLang="en-US" sz="2200" dirty="0">
                <a:latin typeface="微軟正黑體" pitchFamily="34" charset="-120"/>
                <a:ea typeface="微軟正黑體" pitchFamily="34" charset="-120"/>
              </a:rPr>
              <a:t>適合植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栽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、減少維護管理費用。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選擇耐旱植栽 。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攀藤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灌木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搭配。</a:t>
            </a:r>
            <a:endParaRPr lang="zh-TW" altLang="en-US" sz="2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130138" y="994925"/>
            <a:ext cx="5402301" cy="576287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86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4428" r="3541" b="12537"/>
          <a:stretch/>
        </p:blipFill>
        <p:spPr bwMode="auto">
          <a:xfrm>
            <a:off x="2073019" y="2996952"/>
            <a:ext cx="6911347" cy="370404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51520" y="1196752"/>
            <a:ext cx="8496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latin typeface="微軟正黑體" pitchFamily="34" charset="-120"/>
                <a:ea typeface="微軟正黑體" pitchFamily="34" charset="-120"/>
              </a:rPr>
              <a:t>既有階梯面材更新馬賽克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51521" y="735087"/>
            <a:ext cx="2160239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設計項目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073019" y="2624980"/>
            <a:ext cx="691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圖案以六大主題介紹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林邊風情，廠商施工前須提送圖案供業主審查。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53" y="537346"/>
            <a:ext cx="2402913" cy="180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9" y="2996952"/>
            <a:ext cx="1840300" cy="343981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5888" r="9837" b="7245"/>
          <a:stretch/>
        </p:blipFill>
        <p:spPr>
          <a:xfrm>
            <a:off x="3851920" y="537346"/>
            <a:ext cx="2590280" cy="180000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364088" y="200243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+mj-ea"/>
                <a:ea typeface="+mj-ea"/>
              </a:rPr>
              <a:t>示意照片</a:t>
            </a:r>
            <a:endParaRPr lang="zh-TW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887614" y="196801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+mj-ea"/>
                <a:ea typeface="+mj-ea"/>
              </a:rPr>
              <a:t>示意照片</a:t>
            </a:r>
            <a:endParaRPr lang="zh-TW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37320" y="606997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+mj-ea"/>
                <a:ea typeface="+mj-ea"/>
              </a:rPr>
              <a:t>示意照片</a:t>
            </a:r>
            <a:endParaRPr lang="zh-TW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0723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78350"/>
            <a:ext cx="91567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0" y="1988840"/>
            <a:ext cx="91440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計畫</a:t>
            </a: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內容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-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左</a:t>
            </a: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岸</a:t>
            </a:r>
            <a:endParaRPr lang="en-US" altLang="zh-TW" sz="60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 algn="ctr">
              <a:lnSpc>
                <a:spcPct val="150000"/>
              </a:lnSpc>
              <a:buFont typeface="+mj-ea"/>
              <a:buAutoNum type="ea1ChtPeriod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56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251521" y="735087"/>
            <a:ext cx="3888431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設計項目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左岸設計位置一</a:t>
            </a:r>
          </a:p>
        </p:txBody>
      </p:sp>
      <p:pic>
        <p:nvPicPr>
          <p:cNvPr id="14" name="圖片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" r="-882" b="4471"/>
          <a:stretch/>
        </p:blipFill>
        <p:spPr bwMode="auto">
          <a:xfrm>
            <a:off x="251521" y="1296955"/>
            <a:ext cx="8568951" cy="549406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7192180" y="1343500"/>
            <a:ext cx="1551925" cy="1373008"/>
            <a:chOff x="7192180" y="1343500"/>
            <a:chExt cx="1551925" cy="137300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3" r="15224"/>
            <a:stretch/>
          </p:blipFill>
          <p:spPr bwMode="auto">
            <a:xfrm>
              <a:off x="7192180" y="1343500"/>
              <a:ext cx="1551925" cy="1373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橢圓 2"/>
            <p:cNvSpPr/>
            <p:nvPr/>
          </p:nvSpPr>
          <p:spPr>
            <a:xfrm>
              <a:off x="8047046" y="2042186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6932242" y="2871598"/>
            <a:ext cx="188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新設體健設施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5940152" y="3068379"/>
            <a:ext cx="1080120" cy="115270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1611661" y="2708920"/>
            <a:ext cx="188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PC</a:t>
            </a:r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加鋪</a:t>
            </a:r>
            <a:r>
              <a:rPr lang="en-US" altLang="zh-TW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AC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>
            <a:off x="2987824" y="2939890"/>
            <a:ext cx="1440160" cy="84915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483768" y="5590401"/>
            <a:ext cx="188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植栽綠化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9" name="直線單箭頭接點 18"/>
          <p:cNvCxnSpPr/>
          <p:nvPr/>
        </p:nvCxnSpPr>
        <p:spPr>
          <a:xfrm flipV="1">
            <a:off x="3131840" y="4725145"/>
            <a:ext cx="1404156" cy="93552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V="1">
            <a:off x="3131840" y="3644733"/>
            <a:ext cx="1800200" cy="20159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H="1" flipV="1">
            <a:off x="2915816" y="4581129"/>
            <a:ext cx="216024" cy="107953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3987925" y="5810318"/>
            <a:ext cx="188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護欄彩繪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0" name="直線單箭頭接點 29"/>
          <p:cNvCxnSpPr/>
          <p:nvPr/>
        </p:nvCxnSpPr>
        <p:spPr>
          <a:xfrm flipV="1">
            <a:off x="5148064" y="5590401"/>
            <a:ext cx="558062" cy="46776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4283968" y="76470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土地公廟前廣場休憩節點營造</a:t>
            </a:r>
            <a:endParaRPr lang="zh-TW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329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251520" y="1196752"/>
            <a:ext cx="8496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林邊溪左岸設計位置一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土地公廟前廣場休憩節點營造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917035" y="3816620"/>
            <a:ext cx="2054427" cy="2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49896" y="696780"/>
            <a:ext cx="3888431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現況照片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左岸設計位置一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952"/>
          <a:stretch/>
        </p:blipFill>
        <p:spPr>
          <a:xfrm>
            <a:off x="1927380" y="1632794"/>
            <a:ext cx="3600000" cy="2215306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1907704" y="6433281"/>
            <a:ext cx="2054427" cy="7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 flipH="1" flipV="1">
            <a:off x="4138327" y="3262088"/>
            <a:ext cx="2499796" cy="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6607900" y="3077422"/>
            <a:ext cx="330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+mj-ea"/>
                <a:ea typeface="+mj-ea"/>
              </a:rPr>
              <a:t>PC</a:t>
            </a:r>
            <a:r>
              <a:rPr lang="zh-TW" altLang="en-US" dirty="0" smtClean="0">
                <a:latin typeface="+mj-ea"/>
                <a:ea typeface="+mj-ea"/>
              </a:rPr>
              <a:t>地坪加鋪</a:t>
            </a:r>
            <a:r>
              <a:rPr lang="en-US" altLang="zh-TW" dirty="0" smtClean="0">
                <a:latin typeface="+mj-ea"/>
                <a:ea typeface="+mj-ea"/>
              </a:rPr>
              <a:t>AC</a:t>
            </a:r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2"/>
          <a:stretch/>
        </p:blipFill>
        <p:spPr>
          <a:xfrm>
            <a:off x="1927380" y="4254510"/>
            <a:ext cx="3600000" cy="2215306"/>
          </a:xfrm>
          <a:prstGeom prst="rect">
            <a:avLst/>
          </a:prstGeom>
        </p:spPr>
      </p:pic>
      <p:cxnSp>
        <p:nvCxnSpPr>
          <p:cNvPr id="27" name="直線單箭頭接點 26"/>
          <p:cNvCxnSpPr/>
          <p:nvPr/>
        </p:nvCxnSpPr>
        <p:spPr>
          <a:xfrm flipH="1" flipV="1">
            <a:off x="4530707" y="5620559"/>
            <a:ext cx="1603360" cy="933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6103844" y="5445224"/>
            <a:ext cx="330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+mj-ea"/>
                <a:ea typeface="+mj-ea"/>
              </a:rPr>
              <a:t>PC</a:t>
            </a:r>
            <a:r>
              <a:rPr lang="zh-TW" altLang="en-US" dirty="0" smtClean="0">
                <a:latin typeface="+mj-ea"/>
                <a:ea typeface="+mj-ea"/>
              </a:rPr>
              <a:t>地坪加鋪</a:t>
            </a:r>
            <a:r>
              <a:rPr lang="en-US" altLang="zh-TW" dirty="0" smtClean="0">
                <a:latin typeface="+mj-ea"/>
                <a:ea typeface="+mj-ea"/>
              </a:rPr>
              <a:t>AC</a:t>
            </a:r>
          </a:p>
          <a:p>
            <a:r>
              <a:rPr lang="zh-TW" altLang="en-US" dirty="0" smtClean="0">
                <a:latin typeface="+mj-ea"/>
                <a:ea typeface="+mj-ea"/>
              </a:rPr>
              <a:t>新設解說牌</a:t>
            </a:r>
            <a:r>
              <a:rPr lang="en-US" altLang="zh-TW" dirty="0" smtClean="0">
                <a:latin typeface="+mj-ea"/>
                <a:ea typeface="+mj-ea"/>
              </a:rPr>
              <a:t>+</a:t>
            </a:r>
            <a:r>
              <a:rPr lang="zh-TW" altLang="en-US" dirty="0" smtClean="0">
                <a:latin typeface="+mj-ea"/>
                <a:ea typeface="+mj-ea"/>
              </a:rPr>
              <a:t>座椅</a:t>
            </a:r>
            <a:endParaRPr lang="zh-TW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8866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251520" y="1196752"/>
            <a:ext cx="8496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林邊溪左岸設計位置一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土地公廟前廣場休憩節點營造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2658010" y="3850036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49896" y="696780"/>
            <a:ext cx="3888431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現況照片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左岸設計位置一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/>
          <a:stretch/>
        </p:blipFill>
        <p:spPr>
          <a:xfrm>
            <a:off x="2658010" y="1634619"/>
            <a:ext cx="3600000" cy="221541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2"/>
          <a:stretch/>
        </p:blipFill>
        <p:spPr>
          <a:xfrm>
            <a:off x="2693710" y="4135067"/>
            <a:ext cx="3600000" cy="2215306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2693710" y="6350373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>
            <a:off x="5213990" y="2742327"/>
            <a:ext cx="1888840" cy="103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6953539" y="2557661"/>
            <a:ext cx="33070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既有花台綠化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煙火樹</a:t>
            </a:r>
            <a:r>
              <a:rPr lang="en-US" altLang="zh-TW" dirty="0">
                <a:latin typeface="+mj-ea"/>
                <a:ea typeface="+mj-ea"/>
              </a:rPr>
              <a:t>+</a:t>
            </a:r>
            <a:r>
              <a:rPr lang="zh-TW" altLang="en-US" dirty="0">
                <a:latin typeface="+mj-ea"/>
                <a:ea typeface="+mj-ea"/>
              </a:rPr>
              <a:t>厚葉石斑</a:t>
            </a:r>
            <a:r>
              <a:rPr lang="zh-TW" altLang="en-US" dirty="0" smtClean="0">
                <a:latin typeface="+mj-ea"/>
                <a:ea typeface="+mj-ea"/>
              </a:rPr>
              <a:t>木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en-US" altLang="zh-TW" dirty="0" smtClean="0">
                <a:latin typeface="+mj-ea"/>
                <a:ea typeface="+mj-ea"/>
              </a:rPr>
              <a:t>+</a:t>
            </a:r>
            <a:r>
              <a:rPr lang="zh-TW" altLang="en-US" dirty="0" smtClean="0">
                <a:latin typeface="+mj-ea"/>
                <a:ea typeface="+mj-ea"/>
              </a:rPr>
              <a:t>小蚌蘭</a:t>
            </a:r>
            <a:endParaRPr lang="en-US" altLang="zh-TW" dirty="0" smtClean="0">
              <a:latin typeface="+mj-ea"/>
              <a:ea typeface="+mj-ea"/>
            </a:endParaRPr>
          </a:p>
          <a:p>
            <a:endParaRPr lang="en-US" altLang="zh-TW" dirty="0" smtClean="0">
              <a:latin typeface="+mj-ea"/>
              <a:ea typeface="+mj-ea"/>
            </a:endParaRPr>
          </a:p>
          <a:p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 flipH="1">
            <a:off x="4872203" y="5157192"/>
            <a:ext cx="1888840" cy="103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6742790" y="4976008"/>
            <a:ext cx="3307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既有邊坡綠化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+mj-ea"/>
                <a:ea typeface="+mj-ea"/>
              </a:rPr>
              <a:t>射干</a:t>
            </a:r>
            <a:r>
              <a:rPr lang="en-US" altLang="zh-TW" dirty="0" smtClean="0">
                <a:latin typeface="+mj-ea"/>
                <a:ea typeface="+mj-ea"/>
              </a:rPr>
              <a:t>+</a:t>
            </a:r>
            <a:r>
              <a:rPr lang="zh-TW" altLang="en-US" dirty="0" smtClean="0">
                <a:latin typeface="+mj-ea"/>
                <a:ea typeface="+mj-ea"/>
              </a:rPr>
              <a:t>小蚌蘭</a:t>
            </a:r>
            <a:r>
              <a:rPr lang="en-US" altLang="zh-TW" dirty="0" smtClean="0">
                <a:latin typeface="+mj-ea"/>
                <a:ea typeface="+mj-ea"/>
              </a:rPr>
              <a:t>+</a:t>
            </a:r>
            <a:r>
              <a:rPr lang="zh-TW" altLang="en-US" dirty="0" smtClean="0">
                <a:latin typeface="+mj-ea"/>
                <a:ea typeface="+mj-ea"/>
              </a:rPr>
              <a:t>翠盧莉</a:t>
            </a:r>
            <a:endParaRPr lang="en-US" altLang="zh-TW" dirty="0" smtClean="0">
              <a:latin typeface="+mj-ea"/>
              <a:ea typeface="+mj-ea"/>
            </a:endParaRPr>
          </a:p>
          <a:p>
            <a:endParaRPr lang="en-US" altLang="zh-TW" dirty="0" smtClean="0">
              <a:latin typeface="+mj-ea"/>
              <a:ea typeface="+mj-ea"/>
            </a:endParaRPr>
          </a:p>
          <a:p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11567" r="7200" b="6612"/>
          <a:stretch/>
        </p:blipFill>
        <p:spPr>
          <a:xfrm>
            <a:off x="219064" y="4162300"/>
            <a:ext cx="2224310" cy="15261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9064" y="5704423"/>
            <a:ext cx="2224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邊坡</a:t>
            </a:r>
            <a:r>
              <a:rPr lang="zh-TW" altLang="en-US" dirty="0" smtClean="0">
                <a:latin typeface="+mj-ea"/>
                <a:ea typeface="+mj-ea"/>
              </a:rPr>
              <a:t>綠化示意照片</a:t>
            </a:r>
            <a:endParaRPr lang="en-US" altLang="zh-TW" dirty="0">
              <a:latin typeface="+mj-ea"/>
              <a:ea typeface="+mj-e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r="1" b="10067"/>
          <a:stretch/>
        </p:blipFill>
        <p:spPr>
          <a:xfrm>
            <a:off x="219064" y="1643077"/>
            <a:ext cx="2224310" cy="154212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19064" y="3175341"/>
            <a:ext cx="2224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latin typeface="+mj-ea"/>
                <a:ea typeface="+mj-ea"/>
              </a:rPr>
              <a:t>花台複層植栽種植示意照片</a:t>
            </a:r>
            <a:endParaRPr lang="en-US" altLang="zh-TW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14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251520" y="1196752"/>
            <a:ext cx="8496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林邊溪左岸設計位置一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土地公廟前廣場休憩節點營造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444823" y="3850036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49896" y="696780"/>
            <a:ext cx="3888431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現況照片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左岸設計位置一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480523" y="6444044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308304" y="2880826"/>
            <a:ext cx="3307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增設體健設施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新植欖</a:t>
            </a:r>
            <a:r>
              <a:rPr lang="zh-TW" altLang="en-US" dirty="0" smtClean="0">
                <a:latin typeface="+mj-ea"/>
                <a:ea typeface="+mj-ea"/>
              </a:rPr>
              <a:t>仁</a:t>
            </a:r>
            <a:r>
              <a:rPr lang="en-US" altLang="zh-TW" dirty="0" smtClean="0">
                <a:latin typeface="+mj-ea"/>
                <a:ea typeface="+mj-ea"/>
              </a:rPr>
              <a:t>+</a:t>
            </a:r>
            <a:r>
              <a:rPr lang="zh-TW" altLang="en-US" dirty="0" smtClean="0">
                <a:latin typeface="+mj-ea"/>
                <a:ea typeface="+mj-ea"/>
              </a:rPr>
              <a:t>黃槿</a:t>
            </a:r>
            <a:endParaRPr lang="en-US" altLang="zh-TW" dirty="0" smtClean="0">
              <a:latin typeface="+mj-ea"/>
              <a:ea typeface="+mj-ea"/>
            </a:endParaRPr>
          </a:p>
          <a:p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524328" y="551723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護欄</a:t>
            </a:r>
            <a:r>
              <a:rPr lang="zh-TW" altLang="en-US" dirty="0" smtClean="0">
                <a:latin typeface="+mj-ea"/>
                <a:ea typeface="+mj-ea"/>
              </a:rPr>
              <a:t>彩繪</a:t>
            </a:r>
            <a:endParaRPr lang="en-US" altLang="zh-TW" dirty="0" smtClean="0">
              <a:latin typeface="+mj-ea"/>
              <a:ea typeface="+mj-ea"/>
            </a:endParaRPr>
          </a:p>
          <a:p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48"/>
          <a:stretch/>
        </p:blipFill>
        <p:spPr>
          <a:xfrm>
            <a:off x="3480523" y="1648126"/>
            <a:ext cx="3600000" cy="2215417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>
          <a:xfrm flipH="1">
            <a:off x="5945428" y="3069999"/>
            <a:ext cx="1434884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47"/>
          <a:stretch/>
        </p:blipFill>
        <p:spPr>
          <a:xfrm>
            <a:off x="3492491" y="4261305"/>
            <a:ext cx="3600000" cy="2215417"/>
          </a:xfrm>
          <a:prstGeom prst="rect">
            <a:avLst/>
          </a:prstGeom>
        </p:spPr>
      </p:pic>
      <p:cxnSp>
        <p:nvCxnSpPr>
          <p:cNvPr id="21" name="直線單箭頭接點 20"/>
          <p:cNvCxnSpPr/>
          <p:nvPr/>
        </p:nvCxnSpPr>
        <p:spPr>
          <a:xfrm flipH="1">
            <a:off x="5001007" y="5662287"/>
            <a:ext cx="2600604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4" y="4261508"/>
            <a:ext cx="2423904" cy="181792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03474" y="6063030"/>
            <a:ext cx="2440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護欄</a:t>
            </a:r>
            <a:r>
              <a:rPr lang="zh-TW" altLang="en-US" dirty="0" smtClean="0">
                <a:latin typeface="+mj-ea"/>
                <a:ea typeface="+mj-ea"/>
              </a:rPr>
              <a:t>彩繪示意照片</a:t>
            </a:r>
            <a:endParaRPr lang="en-US" altLang="zh-TW" dirty="0"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" y="1670033"/>
            <a:ext cx="2402290" cy="18000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19904" y="3460166"/>
            <a:ext cx="2440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體健</a:t>
            </a:r>
            <a:r>
              <a:rPr lang="zh-TW" altLang="en-US" dirty="0" smtClean="0">
                <a:latin typeface="+mj-ea"/>
                <a:ea typeface="+mj-ea"/>
              </a:rPr>
              <a:t>設施示意照片</a:t>
            </a:r>
            <a:endParaRPr lang="en-US" altLang="zh-TW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538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17</a:t>
            </a:fld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251521" y="735087"/>
            <a:ext cx="3888431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設計項目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左岸設計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位置二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3" b="5861"/>
          <a:stretch/>
        </p:blipFill>
        <p:spPr bwMode="auto">
          <a:xfrm>
            <a:off x="235091" y="1184176"/>
            <a:ext cx="8791039" cy="5485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7343091" y="1315508"/>
            <a:ext cx="1551925" cy="1373008"/>
            <a:chOff x="7192180" y="1343500"/>
            <a:chExt cx="1551925" cy="137300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3" r="15224"/>
            <a:stretch/>
          </p:blipFill>
          <p:spPr bwMode="auto">
            <a:xfrm>
              <a:off x="7192180" y="1343500"/>
              <a:ext cx="1551925" cy="1373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橢圓 8"/>
            <p:cNvSpPr/>
            <p:nvPr/>
          </p:nvSpPr>
          <p:spPr>
            <a:xfrm>
              <a:off x="8112159" y="183549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4211960" y="735087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設計長度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206M</a:t>
            </a:r>
            <a:endParaRPr lang="zh-TW" altLang="en-US" sz="2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788024" y="3068960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增設花台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3779912" y="3273450"/>
            <a:ext cx="1080120" cy="7200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451545" y="5097958"/>
            <a:ext cx="444624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/>
                <a:ea typeface="微軟正黑體"/>
              </a:rPr>
              <a:t>林邊溪左岸可種植區域較為充足，依現場狀況分別配置灌木、攀藤及喬木，以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新建複層花台</a:t>
            </a:r>
            <a:r>
              <a:rPr lang="zh-TW" altLang="en-US" b="1" dirty="0" smtClean="0">
                <a:latin typeface="微軟正黑體"/>
                <a:ea typeface="微軟正黑體"/>
              </a:rPr>
              <a:t>方式種植，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不破壞原有堤防構造</a:t>
            </a:r>
            <a:r>
              <a:rPr lang="zh-TW" altLang="en-US" b="1" dirty="0" smtClean="0">
                <a:latin typeface="微軟正黑體"/>
                <a:ea typeface="微軟正黑體"/>
              </a:rPr>
              <a:t>。</a:t>
            </a:r>
            <a:endParaRPr lang="zh-TW" alt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1367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4"/>
          <a:stretch/>
        </p:blipFill>
        <p:spPr>
          <a:xfrm>
            <a:off x="626166" y="4256562"/>
            <a:ext cx="3600000" cy="2224434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251520" y="1196752"/>
            <a:ext cx="8496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林邊溪左岸設計位置二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堤防道路旁增設</a:t>
            </a:r>
            <a:r>
              <a:rPr lang="zh-TW" altLang="en-US" sz="2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複層</a:t>
            </a:r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花台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26166" y="3816620"/>
            <a:ext cx="2054427" cy="2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49896" y="696780"/>
            <a:ext cx="3888431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現況照片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左岸設計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位置二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16835" y="6433281"/>
            <a:ext cx="2054427" cy="7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4721291" y="2881746"/>
            <a:ext cx="330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新植攀藤</a:t>
            </a:r>
            <a:r>
              <a:rPr lang="en-US" altLang="zh-TW" b="1" dirty="0" smtClean="0">
                <a:solidFill>
                  <a:srgbClr val="FF0000"/>
                </a:solidFill>
                <a:latin typeface="+mj-ea"/>
                <a:ea typeface="+mj-ea"/>
              </a:rPr>
              <a:t>+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灌木</a:t>
            </a:r>
            <a:endParaRPr lang="en-US" altLang="zh-TW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地錦</a:t>
            </a:r>
            <a:r>
              <a:rPr lang="en-US" altLang="zh-TW" dirty="0">
                <a:latin typeface="+mj-ea"/>
                <a:ea typeface="+mj-ea"/>
              </a:rPr>
              <a:t>+</a:t>
            </a:r>
            <a:r>
              <a:rPr lang="zh-TW" altLang="en-US" dirty="0">
                <a:latin typeface="+mj-ea"/>
                <a:ea typeface="+mj-ea"/>
              </a:rPr>
              <a:t>厚葉石斑</a:t>
            </a:r>
            <a:r>
              <a:rPr lang="zh-TW" altLang="en-US" dirty="0" smtClean="0">
                <a:latin typeface="+mj-ea"/>
                <a:ea typeface="+mj-ea"/>
              </a:rPr>
              <a:t>木</a:t>
            </a:r>
            <a:r>
              <a:rPr lang="en-US" altLang="zh-TW" dirty="0" smtClean="0">
                <a:latin typeface="+mj-ea"/>
                <a:ea typeface="+mj-ea"/>
              </a:rPr>
              <a:t>+</a:t>
            </a:r>
            <a:r>
              <a:rPr lang="zh-TW" altLang="en-US" dirty="0" smtClean="0">
                <a:latin typeface="+mj-ea"/>
                <a:ea typeface="+mj-ea"/>
              </a:rPr>
              <a:t>小蚌蘭</a:t>
            </a:r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27" name="直線單箭頭接點 26"/>
          <p:cNvCxnSpPr/>
          <p:nvPr/>
        </p:nvCxnSpPr>
        <p:spPr>
          <a:xfrm flipH="1" flipV="1">
            <a:off x="3239838" y="5620559"/>
            <a:ext cx="1603360" cy="933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4"/>
          <a:stretch/>
        </p:blipFill>
        <p:spPr>
          <a:xfrm>
            <a:off x="626166" y="1592186"/>
            <a:ext cx="3600000" cy="2224434"/>
          </a:xfrm>
          <a:prstGeom prst="rect">
            <a:avLst/>
          </a:prstGeom>
        </p:spPr>
      </p:pic>
      <p:cxnSp>
        <p:nvCxnSpPr>
          <p:cNvPr id="21" name="直線單箭頭接點 20"/>
          <p:cNvCxnSpPr/>
          <p:nvPr/>
        </p:nvCxnSpPr>
        <p:spPr>
          <a:xfrm flipH="1" flipV="1">
            <a:off x="3209123" y="3066412"/>
            <a:ext cx="1512168" cy="1101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805874" y="5445224"/>
            <a:ext cx="28328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新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植攀藤</a:t>
            </a:r>
            <a:r>
              <a:rPr lang="en-US" altLang="zh-TW" b="1" dirty="0" smtClean="0">
                <a:solidFill>
                  <a:srgbClr val="FF0000"/>
                </a:solidFill>
                <a:latin typeface="+mj-ea"/>
                <a:ea typeface="+mj-ea"/>
              </a:rPr>
              <a:t>+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灌木</a:t>
            </a:r>
            <a:endParaRPr lang="en-US" altLang="zh-TW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地錦</a:t>
            </a:r>
            <a:r>
              <a:rPr lang="en-US" altLang="zh-TW" dirty="0">
                <a:latin typeface="+mj-ea"/>
                <a:ea typeface="+mj-ea"/>
              </a:rPr>
              <a:t>+</a:t>
            </a:r>
            <a:r>
              <a:rPr lang="zh-TW" altLang="en-US" dirty="0">
                <a:latin typeface="+mj-ea"/>
                <a:ea typeface="+mj-ea"/>
              </a:rPr>
              <a:t>厚葉石斑木</a:t>
            </a:r>
            <a:r>
              <a:rPr lang="en-US" altLang="zh-TW" dirty="0">
                <a:latin typeface="+mj-ea"/>
                <a:ea typeface="+mj-ea"/>
              </a:rPr>
              <a:t>+</a:t>
            </a:r>
            <a:r>
              <a:rPr lang="zh-TW" altLang="en-US" dirty="0">
                <a:latin typeface="+mj-ea"/>
                <a:ea typeface="+mj-ea"/>
              </a:rPr>
              <a:t>小蚌蘭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76" y="1592186"/>
            <a:ext cx="1404886" cy="105366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14" y="1601517"/>
            <a:ext cx="1601308" cy="103969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72" y="1601517"/>
            <a:ext cx="1414016" cy="106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8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51261" r="11327" b="11399"/>
          <a:stretch/>
        </p:blipFill>
        <p:spPr>
          <a:xfrm>
            <a:off x="251520" y="4095750"/>
            <a:ext cx="8496944" cy="263006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22513" y="6356479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剖面圖</a:t>
            </a:r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22513" y="3997317"/>
            <a:ext cx="7488832" cy="272849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35"/>
          <a:stretch/>
        </p:blipFill>
        <p:spPr bwMode="auto">
          <a:xfrm>
            <a:off x="196677" y="1137408"/>
            <a:ext cx="8497887" cy="28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115616" y="739326"/>
            <a:ext cx="7488832" cy="326573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62" y="83744"/>
            <a:ext cx="1404886" cy="105366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0726"/>
            <a:ext cx="1601308" cy="103969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83744"/>
            <a:ext cx="1414016" cy="106051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15616" y="362960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平面圖</a:t>
            </a:r>
            <a:endParaRPr lang="en-US" altLang="zh-TW" dirty="0">
              <a:latin typeface="+mj-ea"/>
              <a:ea typeface="+mj-ea"/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4285378" y="1130425"/>
            <a:ext cx="0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5724128" y="1130425"/>
            <a:ext cx="0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H="1">
            <a:off x="6677364" y="1130425"/>
            <a:ext cx="414916" cy="10744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3866241" y="3444942"/>
            <a:ext cx="317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+mj-ea"/>
                <a:ea typeface="+mj-ea"/>
              </a:rPr>
              <a:t>地</a:t>
            </a:r>
            <a:r>
              <a:rPr lang="zh-TW" altLang="en-US" b="1" dirty="0" smtClean="0">
                <a:latin typeface="+mj-ea"/>
                <a:ea typeface="+mj-ea"/>
              </a:rPr>
              <a:t>錦  </a:t>
            </a:r>
            <a:r>
              <a:rPr lang="en-US" altLang="zh-TW" b="1" dirty="0" smtClean="0">
                <a:latin typeface="+mj-ea"/>
                <a:ea typeface="+mj-ea"/>
              </a:rPr>
              <a:t>+</a:t>
            </a:r>
            <a:r>
              <a:rPr lang="zh-TW" altLang="en-US" b="1" dirty="0">
                <a:latin typeface="+mj-ea"/>
                <a:ea typeface="+mj-ea"/>
              </a:rPr>
              <a:t>厚葉石斑</a:t>
            </a:r>
            <a:r>
              <a:rPr lang="zh-TW" altLang="en-US" b="1" dirty="0" smtClean="0">
                <a:latin typeface="+mj-ea"/>
                <a:ea typeface="+mj-ea"/>
              </a:rPr>
              <a:t>木   </a:t>
            </a:r>
            <a:r>
              <a:rPr lang="en-US" altLang="zh-TW" b="1" dirty="0" smtClean="0">
                <a:latin typeface="+mj-ea"/>
                <a:ea typeface="+mj-ea"/>
              </a:rPr>
              <a:t>+</a:t>
            </a:r>
            <a:r>
              <a:rPr lang="zh-TW" altLang="en-US" b="1" dirty="0">
                <a:latin typeface="+mj-ea"/>
                <a:ea typeface="+mj-ea"/>
              </a:rPr>
              <a:t>小蚌蘭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999676" y="3429000"/>
            <a:ext cx="1944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新植攀藤</a:t>
            </a:r>
            <a:r>
              <a:rPr lang="en-US" altLang="zh-TW" b="1" dirty="0" smtClean="0">
                <a:solidFill>
                  <a:srgbClr val="FF0000"/>
                </a:solidFill>
                <a:latin typeface="+mj-ea"/>
                <a:ea typeface="+mj-ea"/>
              </a:rPr>
              <a:t>+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灌木</a:t>
            </a:r>
            <a:endParaRPr lang="zh-TW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643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07504" y="6334522"/>
            <a:ext cx="2239921" cy="489757"/>
            <a:chOff x="105615" y="6279232"/>
            <a:chExt cx="2450160" cy="535728"/>
          </a:xfrm>
        </p:grpSpPr>
        <p:sp>
          <p:nvSpPr>
            <p:cNvPr id="9" name="矩形 8"/>
            <p:cNvSpPr/>
            <p:nvPr userDrawn="1"/>
          </p:nvSpPr>
          <p:spPr>
            <a:xfrm>
              <a:off x="264364" y="6598934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264855" y="6279455"/>
              <a:ext cx="148159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 altLang="en-US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420991" y="6440683"/>
              <a:ext cx="148159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 altLang="en-US"/>
            </a:p>
          </p:txBody>
        </p:sp>
        <p:sp>
          <p:nvSpPr>
            <p:cNvPr id="12" name="文字方塊 11"/>
            <p:cNvSpPr txBox="1"/>
            <p:nvPr userDrawn="1"/>
          </p:nvSpPr>
          <p:spPr>
            <a:xfrm>
              <a:off x="575747" y="6291158"/>
              <a:ext cx="1980028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聯地工程顧問有限公司</a:t>
              </a: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/>
            <p:cNvSpPr txBox="1"/>
            <p:nvPr userDrawn="1"/>
          </p:nvSpPr>
          <p:spPr>
            <a:xfrm>
              <a:off x="575747" y="6537960"/>
              <a:ext cx="1899640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United-Earthwork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05615" y="6598934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05615" y="6439083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5615" y="6279232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23604" y="6598269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64364" y="6439082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副標題 2"/>
          <p:cNvSpPr>
            <a:spLocks noGrp="1"/>
          </p:cNvSpPr>
          <p:nvPr>
            <p:ph type="subTitle" idx="1"/>
          </p:nvPr>
        </p:nvSpPr>
        <p:spPr>
          <a:xfrm>
            <a:off x="66243" y="1916832"/>
            <a:ext cx="8970253" cy="1143000"/>
          </a:xfrm>
          <a:noFill/>
          <a:ln>
            <a:noFill/>
          </a:ln>
        </p:spPr>
        <p:txBody>
          <a:bodyPr anchor="ctr" anchorCtr="0">
            <a:noAutofit/>
          </a:bodyPr>
          <a:lstStyle/>
          <a:p>
            <a:pPr>
              <a:spcBef>
                <a:spcPct val="0"/>
              </a:spcBef>
            </a:pPr>
            <a:endParaRPr lang="en-US" altLang="zh-TW" sz="2400" b="1" spc="-5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TW" altLang="en-US" sz="2400" spc="-5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        </a:t>
            </a:r>
            <a:endParaRPr lang="zh-TW" altLang="en-US" sz="2400" spc="-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144000" cy="24208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0" y="209772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latin typeface="+mj-ea"/>
                <a:ea typeface="+mj-ea"/>
              </a:rPr>
              <a:t>全國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水環境營造</a:t>
            </a:r>
            <a:r>
              <a:rPr lang="zh-TW" altLang="en-US" sz="3600" b="1" dirty="0" smtClean="0">
                <a:solidFill>
                  <a:schemeClr val="bg1"/>
                </a:solidFill>
                <a:latin typeface="+mj-ea"/>
                <a:ea typeface="+mj-ea"/>
              </a:rPr>
              <a:t>計畫</a:t>
            </a:r>
            <a:r>
              <a:rPr lang="en-US" altLang="zh-TW" sz="3600" b="1" dirty="0" smtClean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林邊</a:t>
            </a:r>
            <a:r>
              <a:rPr lang="zh-TW" altLang="en-US" sz="3600" b="1" dirty="0" smtClean="0">
                <a:solidFill>
                  <a:schemeClr val="bg1"/>
                </a:solidFill>
                <a:latin typeface="+mj-ea"/>
                <a:ea typeface="+mj-ea"/>
              </a:rPr>
              <a:t>溪</a:t>
            </a:r>
            <a:endParaRPr lang="zh-TW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848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251521" y="735087"/>
            <a:ext cx="3888431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設計項目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左岸設計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位置三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9" b="5510"/>
          <a:stretch/>
        </p:blipFill>
        <p:spPr bwMode="auto">
          <a:xfrm>
            <a:off x="251521" y="1268760"/>
            <a:ext cx="8711630" cy="5450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580112" y="3213556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增設木平台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4139952" y="3429000"/>
            <a:ext cx="1512168" cy="56453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H="1">
            <a:off x="3380217" y="2996952"/>
            <a:ext cx="2199895" cy="7811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5508104" y="2783176"/>
            <a:ext cx="3411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既有階梯</a:t>
            </a:r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面材更新</a:t>
            </a:r>
            <a:r>
              <a:rPr lang="zh-TW" altLang="en-US" sz="2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馬賽克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6588224" y="3833354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新植水黃皮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 flipH="1">
            <a:off x="5148064" y="4048798"/>
            <a:ext cx="1512168" cy="56453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539552" y="5266986"/>
            <a:ext cx="21925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堤頂新植喬木</a:t>
            </a:r>
            <a:endParaRPr lang="zh-TW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283968" y="768991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新設堤頂賞鳥觀景休憩區</a:t>
            </a:r>
            <a:endParaRPr lang="zh-TW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9608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9" b="-1"/>
          <a:stretch/>
        </p:blipFill>
        <p:spPr>
          <a:xfrm>
            <a:off x="2865919" y="4262545"/>
            <a:ext cx="3600000" cy="2215417"/>
          </a:xfrm>
          <a:prstGeom prst="rect">
            <a:avLst/>
          </a:prstGeom>
        </p:spPr>
      </p:pic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249896" y="696780"/>
            <a:ext cx="3888431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現況照片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左岸設計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位置三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914999" y="2881746"/>
            <a:ext cx="330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新設賞鳥平台、座椅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、解說牌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9"/>
          <a:stretch/>
        </p:blipFill>
        <p:spPr>
          <a:xfrm>
            <a:off x="2865919" y="1739345"/>
            <a:ext cx="3600000" cy="2201063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2830219" y="3887360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865919" y="6475050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>
            <a:off x="3721499" y="3047978"/>
            <a:ext cx="31935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 flipV="1">
            <a:off x="4437924" y="5229200"/>
            <a:ext cx="2693099" cy="921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7097555" y="5049142"/>
            <a:ext cx="330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賞鳥平台觀看景色</a:t>
            </a:r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3" t="29293" r="32025" b="45455"/>
          <a:stretch/>
        </p:blipFill>
        <p:spPr>
          <a:xfrm>
            <a:off x="81946" y="1739345"/>
            <a:ext cx="2714804" cy="2384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矩形 4"/>
          <p:cNvSpPr/>
          <p:nvPr/>
        </p:nvSpPr>
        <p:spPr>
          <a:xfrm>
            <a:off x="81946" y="4139735"/>
            <a:ext cx="2714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賞鳥平台、</a:t>
            </a:r>
            <a:r>
              <a:rPr lang="zh-TW" altLang="en-US" dirty="0" smtClean="0">
                <a:latin typeface="+mj-ea"/>
                <a:ea typeface="+mj-ea"/>
              </a:rPr>
              <a:t>座椅剖面圖</a:t>
            </a:r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283968" y="768991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新設堤頂賞鳥觀景休憩區</a:t>
            </a:r>
            <a:endParaRPr lang="zh-TW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360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249896" y="696780"/>
            <a:ext cx="3888431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現況照片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左岸設計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位置三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228184" y="2380238"/>
            <a:ext cx="330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堤頂道路旁除草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新</a:t>
            </a:r>
            <a:r>
              <a:rPr lang="zh-TW" altLang="en-US" dirty="0" smtClean="0">
                <a:latin typeface="+mj-ea"/>
                <a:ea typeface="+mj-ea"/>
              </a:rPr>
              <a:t>植水黃皮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927380" y="3887360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963080" y="6475050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350597" y="5557807"/>
            <a:ext cx="330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既有階梯馬賽克</a:t>
            </a:r>
            <a:r>
              <a:rPr lang="zh-TW" altLang="en-US" dirty="0">
                <a:latin typeface="+mj-ea"/>
                <a:ea typeface="+mj-ea"/>
              </a:rPr>
              <a:t>處理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4"/>
          <a:stretch/>
        </p:blipFill>
        <p:spPr>
          <a:xfrm>
            <a:off x="1990913" y="4320167"/>
            <a:ext cx="3600000" cy="219661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/>
          <a:stretch/>
        </p:blipFill>
        <p:spPr>
          <a:xfrm>
            <a:off x="1990913" y="1700138"/>
            <a:ext cx="3600000" cy="2215417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>
          <a:xfrm flipH="1">
            <a:off x="4881634" y="2564904"/>
            <a:ext cx="1418558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 flipV="1">
            <a:off x="3657498" y="5733256"/>
            <a:ext cx="2693099" cy="921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0"/>
          <a:stretch/>
        </p:blipFill>
        <p:spPr>
          <a:xfrm>
            <a:off x="283250" y="4320166"/>
            <a:ext cx="1587942" cy="2197029"/>
          </a:xfrm>
          <a:prstGeom prst="rect">
            <a:avLst/>
          </a:prstGeom>
        </p:spPr>
      </p:pic>
      <p:pic>
        <p:nvPicPr>
          <p:cNvPr id="1026" name="Picture 2" descr="「水黃皮」的圖片搜尋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8" y="1700138"/>
            <a:ext cx="1552157" cy="116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相關圖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0" y="2889401"/>
            <a:ext cx="1576834" cy="118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4283968" y="768991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新設堤頂賞鳥觀景休憩區</a:t>
            </a:r>
            <a:endParaRPr lang="zh-TW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5680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23</a:t>
            </a:fld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7" y="1196752"/>
            <a:ext cx="8956676" cy="558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文字方塊 34"/>
          <p:cNvSpPr txBox="1"/>
          <p:nvPr/>
        </p:nvSpPr>
        <p:spPr>
          <a:xfrm>
            <a:off x="251521" y="735087"/>
            <a:ext cx="3888431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設計項目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左岸設計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位置四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888855" y="2662181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增設停車場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5448695" y="2877625"/>
            <a:ext cx="1512168" cy="56453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H="1">
            <a:off x="6960863" y="3717032"/>
            <a:ext cx="563465" cy="142862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7092280" y="2996952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土地公廟廣場</a:t>
            </a:r>
            <a:endParaRPr lang="en-US" altLang="zh-TW" sz="2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往後延伸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4644008" y="4124858"/>
            <a:ext cx="1245119" cy="35846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3635896" y="3909414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加鋪</a:t>
            </a:r>
            <a:r>
              <a:rPr lang="en-US" altLang="zh-TW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AC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979712" y="3093068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新植水黃皮</a:t>
            </a:r>
            <a:endParaRPr lang="zh-TW" altLang="en-US" sz="2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>
            <a:off x="2267745" y="3424998"/>
            <a:ext cx="504055" cy="56357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4283968" y="76470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武丁路土地公廟休憩節點營造</a:t>
            </a:r>
            <a:endParaRPr lang="zh-TW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6586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24</a:t>
            </a:fld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249896" y="696780"/>
            <a:ext cx="3888431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現況照片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左岸設計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位置四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391672" y="2851862"/>
            <a:ext cx="330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土地公廟廣場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往後延伸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843808" y="3887360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411760" y="6403500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876256" y="4929085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增設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停車場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(6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格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4"/>
          <a:stretch/>
        </p:blipFill>
        <p:spPr>
          <a:xfrm>
            <a:off x="2440968" y="4202271"/>
            <a:ext cx="3600000" cy="219229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04"/>
          <a:stretch/>
        </p:blipFill>
        <p:spPr>
          <a:xfrm>
            <a:off x="2440968" y="1723262"/>
            <a:ext cx="3600000" cy="2192293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>
          <a:xfrm flipH="1">
            <a:off x="3094110" y="3034885"/>
            <a:ext cx="3307298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 flipV="1">
            <a:off x="3227378" y="5085185"/>
            <a:ext cx="3701210" cy="92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H="1">
            <a:off x="4488836" y="5745585"/>
            <a:ext cx="2439752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6876256" y="5560919"/>
            <a:ext cx="957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加鋪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AC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283968" y="76470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武丁路土地公廟休憩節點營造</a:t>
            </a:r>
            <a:endParaRPr lang="zh-TW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6029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78350"/>
            <a:ext cx="91567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0" y="1988840"/>
            <a:ext cx="91440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預估</a:t>
            </a: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經費</a:t>
            </a:r>
            <a:endParaRPr lang="en-US" altLang="zh-TW" sz="60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 algn="ctr">
              <a:lnSpc>
                <a:spcPct val="150000"/>
              </a:lnSpc>
              <a:buFont typeface="+mj-ea"/>
              <a:buAutoNum type="ea1ChtPeriod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78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26</a:t>
            </a:fld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395841" y="980728"/>
            <a:ext cx="8136904" cy="44012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zh-TW"/>
            </a:defPPr>
            <a:lvl1pPr>
              <a:spcAft>
                <a:spcPts val="0"/>
              </a:spcAft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defRPr>
            </a:lvl1pPr>
          </a:lstStyle>
          <a:p>
            <a:r>
              <a:rPr lang="zh-TW" altLang="en-US" b="1" dirty="0"/>
              <a:t>右岸</a:t>
            </a:r>
            <a:r>
              <a:rPr lang="en-US" altLang="zh-TW" b="1" dirty="0"/>
              <a:t>:</a:t>
            </a:r>
            <a:r>
              <a:rPr lang="en-US" altLang="zh-TW" dirty="0"/>
              <a:t> $</a:t>
            </a:r>
            <a:r>
              <a:rPr lang="en-US" altLang="zh-TW" dirty="0" smtClean="0"/>
              <a:t>7000000</a:t>
            </a:r>
          </a:p>
          <a:p>
            <a:r>
              <a:rPr lang="zh-TW" altLang="en-US" b="1" dirty="0" smtClean="0"/>
              <a:t>主要工項</a:t>
            </a:r>
            <a:r>
              <a:rPr lang="en-US" altLang="zh-TW" b="1" dirty="0" smtClean="0"/>
              <a:t>:</a:t>
            </a:r>
            <a:r>
              <a:rPr lang="zh-TW" altLang="en-US" dirty="0"/>
              <a:t>既有花台拆除、新設花台</a:t>
            </a:r>
            <a:r>
              <a:rPr lang="zh-TW" altLang="en-US" dirty="0" smtClean="0"/>
              <a:t>、花台排水溝、植栽綠美化、</a:t>
            </a:r>
            <a:r>
              <a:rPr lang="zh-TW" altLang="en-US" dirty="0"/>
              <a:t>節點亮點塑造</a:t>
            </a:r>
            <a:r>
              <a:rPr lang="en-US" altLang="zh-TW" dirty="0" smtClean="0"/>
              <a:t>(</a:t>
            </a:r>
            <a:r>
              <a:rPr lang="zh-TW" altLang="en-US" dirty="0" smtClean="0"/>
              <a:t>馬賽克</a:t>
            </a:r>
            <a:r>
              <a:rPr lang="zh-TW" altLang="en-US" dirty="0"/>
              <a:t>拼貼</a:t>
            </a:r>
            <a:r>
              <a:rPr lang="zh-TW" altLang="en-US" dirty="0" smtClean="0"/>
              <a:t>階梯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b="1" dirty="0"/>
              <a:t>左岸</a:t>
            </a:r>
            <a:r>
              <a:rPr lang="en-US" altLang="zh-TW" b="1" dirty="0"/>
              <a:t>:</a:t>
            </a:r>
            <a:r>
              <a:rPr lang="en-US" altLang="zh-TW" dirty="0"/>
              <a:t> $</a:t>
            </a:r>
            <a:r>
              <a:rPr lang="en-US" altLang="zh-TW" dirty="0" smtClean="0"/>
              <a:t>10000000</a:t>
            </a:r>
          </a:p>
          <a:p>
            <a:r>
              <a:rPr lang="zh-TW" altLang="en-US" b="1" dirty="0" smtClean="0"/>
              <a:t>主要</a:t>
            </a:r>
            <a:r>
              <a:rPr lang="zh-TW" altLang="en-US" b="1" dirty="0"/>
              <a:t>工</a:t>
            </a:r>
            <a:r>
              <a:rPr lang="zh-TW" altLang="en-US" b="1" dirty="0" smtClean="0"/>
              <a:t>項</a:t>
            </a:r>
            <a:r>
              <a:rPr lang="en-US" altLang="zh-TW" b="1" dirty="0" smtClean="0"/>
              <a:t>:</a:t>
            </a:r>
            <a:r>
              <a:rPr lang="zh-TW" altLang="en-US" dirty="0" smtClean="0"/>
              <a:t>節點鋪面鋪設、節點街道家具、節點亮點塑造</a:t>
            </a:r>
            <a:r>
              <a:rPr lang="en-US" altLang="zh-TW" dirty="0" smtClean="0"/>
              <a:t>(</a:t>
            </a:r>
            <a:r>
              <a:rPr lang="zh-TW" altLang="en-US" dirty="0" smtClean="0"/>
              <a:t>包含馬賽克拼貼階梯、護欄彩繪及體健設施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、解說牌、賞鳥平台、停車空間、植栽綠美化。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b="1" dirty="0" smtClean="0"/>
              <a:t>合計</a:t>
            </a:r>
            <a:r>
              <a:rPr lang="en-US" altLang="zh-TW" b="1" dirty="0"/>
              <a:t>: </a:t>
            </a:r>
            <a:r>
              <a:rPr lang="zh-TW" altLang="en-US" b="1" dirty="0"/>
              <a:t>約</a:t>
            </a:r>
            <a:r>
              <a:rPr lang="en-US" altLang="zh-TW" b="1" dirty="0"/>
              <a:t>$1700</a:t>
            </a:r>
            <a:r>
              <a:rPr lang="zh-TW" altLang="en-US" b="1" dirty="0"/>
              <a:t>萬</a:t>
            </a:r>
          </a:p>
        </p:txBody>
      </p:sp>
    </p:spTree>
    <p:extLst>
      <p:ext uri="{BB962C8B-B14F-4D97-AF65-F5344CB8AC3E}">
        <p14:creationId xmlns:p14="http://schemas.microsoft.com/office/powerpoint/2010/main" val="162389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78350"/>
            <a:ext cx="91567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0" y="1988840"/>
            <a:ext cx="91440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地方說明會成果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 algn="ctr">
              <a:lnSpc>
                <a:spcPct val="150000"/>
              </a:lnSpc>
              <a:buFont typeface="+mj-ea"/>
              <a:buAutoNum type="ea1ChtPeriod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066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28</a:t>
            </a:fld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59532" y="548680"/>
            <a:ext cx="8424936" cy="3501008"/>
          </a:xfrm>
        </p:spPr>
        <p:txBody>
          <a:bodyPr>
            <a:noAutofit/>
          </a:bodyPr>
          <a:lstStyle/>
          <a:p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/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壹、會議時間：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106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年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9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月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11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日上午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10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時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00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分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貳、會議地點：林邊鄉公所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參、主 持 人：張技正國輝 　　　　　　　　　　　　　　　　　　　　　記錄：柯廷育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肆、簡 報 者：聯地工程顧問股份有限公司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伍、擬辦治理工程河川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(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排水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)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：林邊溪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各單位意見及回復如下：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林邊段建議可施作涼亭供民眾休憩？階梯防滑請注意，植栽維護水管建議配置。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意見回覆：涼亭本府將再研議設置，階梯防滑及澆灌水管再請設計公司納入考量。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右岸林邊端抽水平台旁是否可適度美化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?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/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意見回覆：將請設計公司納入考量。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羌園抽水站後堤內高灘地可綠美化。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意見回覆：將請設計公司納入考量。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結論：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後續將依公聽會意見，納入設計考量，本案會後將提報前瞻計劃水環境建設爭取經費辦理。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/>
            </a:r>
            <a:br>
              <a:rPr lang="en-US" altLang="zh-TW" sz="1400" dirty="0">
                <a:solidFill>
                  <a:schemeClr val="tx1"/>
                </a:solidFill>
                <a:latin typeface="+mj-ea"/>
              </a:rPr>
            </a:br>
            <a:endParaRPr lang="en-US" altLang="zh-TW" sz="1400" dirty="0">
              <a:solidFill>
                <a:schemeClr val="tx1"/>
              </a:solidFill>
              <a:latin typeface="+mj-ea"/>
              <a:cs typeface="華康中黑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3419872" cy="256490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69162"/>
            <a:ext cx="3941713" cy="2564904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179512" y="260648"/>
            <a:ext cx="9073008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zh-TW" sz="1400" b="1" dirty="0" smtClean="0">
                <a:solidFill>
                  <a:schemeClr val="tx1"/>
                </a:solidFill>
                <a:latin typeface="+mj-ea"/>
              </a:rPr>
              <a:t>「全國水環境改善計畫」—屏東縣政府水環境改善工程</a:t>
            </a:r>
            <a:r>
              <a:rPr lang="en-US" altLang="zh-TW" sz="1400" b="1" dirty="0" smtClean="0">
                <a:solidFill>
                  <a:schemeClr val="tx1"/>
                </a:solidFill>
                <a:latin typeface="+mj-ea"/>
              </a:rPr>
              <a:t>(</a:t>
            </a:r>
            <a:r>
              <a:rPr lang="zh-TW" altLang="zh-TW" sz="1400" b="1" dirty="0" smtClean="0">
                <a:solidFill>
                  <a:schemeClr val="tx1"/>
                </a:solidFill>
                <a:latin typeface="+mj-ea"/>
              </a:rPr>
              <a:t>屏東縣境內河川環境整體營造計畫</a:t>
            </a:r>
            <a:r>
              <a:rPr lang="en-US" altLang="zh-TW" sz="1400" b="1" dirty="0" smtClean="0">
                <a:solidFill>
                  <a:schemeClr val="tx1"/>
                </a:solidFill>
                <a:latin typeface="+mj-ea"/>
              </a:rPr>
              <a:t>-</a:t>
            </a:r>
            <a:r>
              <a:rPr lang="zh-TW" altLang="zh-TW" sz="1400" b="1" dirty="0" smtClean="0">
                <a:solidFill>
                  <a:schemeClr val="tx1"/>
                </a:solidFill>
                <a:latin typeface="+mj-ea"/>
              </a:rPr>
              <a:t>林邊溪</a:t>
            </a:r>
            <a:r>
              <a:rPr lang="en-US" altLang="zh-TW" sz="1400" b="1" dirty="0" smtClean="0">
                <a:solidFill>
                  <a:schemeClr val="tx1"/>
                </a:solidFill>
                <a:latin typeface="+mj-ea"/>
              </a:rPr>
              <a:t>)</a:t>
            </a:r>
            <a:r>
              <a:rPr lang="zh-TW" altLang="zh-TW" sz="1400" b="1" dirty="0" smtClean="0">
                <a:solidFill>
                  <a:schemeClr val="tx1"/>
                </a:solidFill>
                <a:latin typeface="+mj-ea"/>
              </a:rPr>
              <a:t>公聽會紀錄</a:t>
            </a:r>
            <a:r>
              <a:rPr lang="zh-TW" altLang="zh-TW" sz="1400" dirty="0" smtClean="0">
                <a:solidFill>
                  <a:schemeClr val="tx1"/>
                </a:solidFill>
                <a:latin typeface="+mj-ea"/>
              </a:rPr>
              <a:t/>
            </a:r>
            <a:br>
              <a:rPr lang="zh-TW" altLang="zh-TW" sz="1400" dirty="0" smtClean="0">
                <a:solidFill>
                  <a:schemeClr val="tx1"/>
                </a:solidFill>
                <a:latin typeface="+mj-ea"/>
              </a:rPr>
            </a:br>
            <a:endParaRPr lang="en-US" altLang="zh-TW" sz="1400" dirty="0">
              <a:solidFill>
                <a:schemeClr val="tx1"/>
              </a:solidFill>
              <a:latin typeface="+mj-ea"/>
              <a:cs typeface="華康中黑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499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07504" y="6334522"/>
            <a:ext cx="2239921" cy="489757"/>
            <a:chOff x="105615" y="6279232"/>
            <a:chExt cx="2450160" cy="535728"/>
          </a:xfrm>
        </p:grpSpPr>
        <p:sp>
          <p:nvSpPr>
            <p:cNvPr id="9" name="矩形 8"/>
            <p:cNvSpPr/>
            <p:nvPr userDrawn="1"/>
          </p:nvSpPr>
          <p:spPr>
            <a:xfrm>
              <a:off x="264364" y="6598934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264855" y="6279455"/>
              <a:ext cx="148159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 altLang="en-US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420991" y="6440683"/>
              <a:ext cx="148159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TW" altLang="en-US"/>
            </a:p>
          </p:txBody>
        </p:sp>
        <p:sp>
          <p:nvSpPr>
            <p:cNvPr id="12" name="文字方塊 11"/>
            <p:cNvSpPr txBox="1"/>
            <p:nvPr userDrawn="1"/>
          </p:nvSpPr>
          <p:spPr>
            <a:xfrm>
              <a:off x="575747" y="6291158"/>
              <a:ext cx="1980028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聯地工程顧問有限公司</a:t>
              </a: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/>
            <p:cNvSpPr txBox="1"/>
            <p:nvPr userDrawn="1"/>
          </p:nvSpPr>
          <p:spPr>
            <a:xfrm>
              <a:off x="575747" y="6537960"/>
              <a:ext cx="1899640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United-Earthwork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05615" y="6598934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05615" y="6439083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5615" y="6279232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23604" y="6598269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64364" y="6439082"/>
              <a:ext cx="144000" cy="1446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副標題 2"/>
          <p:cNvSpPr>
            <a:spLocks noGrp="1"/>
          </p:cNvSpPr>
          <p:nvPr>
            <p:ph type="subTitle" idx="1"/>
          </p:nvPr>
        </p:nvSpPr>
        <p:spPr>
          <a:xfrm>
            <a:off x="66243" y="1916832"/>
            <a:ext cx="8970253" cy="1143000"/>
          </a:xfrm>
          <a:noFill/>
          <a:ln>
            <a:noFill/>
          </a:ln>
        </p:spPr>
        <p:txBody>
          <a:bodyPr anchor="ctr" anchorCtr="0">
            <a:noAutofit/>
          </a:bodyPr>
          <a:lstStyle/>
          <a:p>
            <a:pPr>
              <a:spcBef>
                <a:spcPct val="0"/>
              </a:spcBef>
            </a:pPr>
            <a:endParaRPr lang="en-US" altLang="zh-TW" sz="2400" b="1" spc="-5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TW" altLang="en-US" sz="2400" spc="-5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        </a:t>
            </a:r>
            <a:endParaRPr lang="zh-TW" altLang="en-US" sz="2400" spc="-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144000" cy="24208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0" y="209772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latin typeface="+mj-ea"/>
                <a:ea typeface="+mj-ea"/>
              </a:rPr>
              <a:t>全國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水環境營造</a:t>
            </a:r>
            <a:r>
              <a:rPr lang="zh-TW" altLang="en-US" sz="3600" b="1" dirty="0" smtClean="0">
                <a:solidFill>
                  <a:schemeClr val="bg1"/>
                </a:solidFill>
                <a:latin typeface="+mj-ea"/>
                <a:ea typeface="+mj-ea"/>
              </a:rPr>
              <a:t>計畫</a:t>
            </a:r>
            <a:r>
              <a:rPr lang="en-US" altLang="zh-TW" sz="3600" b="1" dirty="0" smtClean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保力</a:t>
            </a:r>
            <a:r>
              <a:rPr lang="zh-TW" altLang="en-US" sz="3600" b="1" dirty="0" smtClean="0">
                <a:solidFill>
                  <a:schemeClr val="bg1"/>
                </a:solidFill>
                <a:latin typeface="+mj-ea"/>
                <a:ea typeface="+mj-ea"/>
              </a:rPr>
              <a:t>溪</a:t>
            </a:r>
            <a:endParaRPr lang="zh-TW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7890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74" y="4573376"/>
            <a:ext cx="3131840" cy="228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548680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簡報順序</a:t>
            </a:r>
            <a:endParaRPr lang="zh-TW" altLang="en-US" sz="4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2B18-3891-4755-8C10-DB9267EA99D8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3635896" y="1628825"/>
            <a:ext cx="4680520" cy="2232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ea"/>
              <a:buAutoNum type="ea1Cht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計畫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位置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ea1Cht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計畫內容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ea1Cht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預估經費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ea1Cht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地方說明會成果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ea1ChtPeriod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746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74" y="4573376"/>
            <a:ext cx="3131840" cy="228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548680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簡報順序</a:t>
            </a:r>
            <a:endParaRPr lang="zh-TW" altLang="en-US" sz="4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2B18-3891-4755-8C10-DB9267EA99D8}" type="slidenum">
              <a:rPr lang="zh-TW" altLang="en-US" smtClean="0"/>
              <a:pPr/>
              <a:t>30</a:t>
            </a:fld>
            <a:endParaRPr lang="zh-TW" altLang="en-US" dirty="0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3491880" y="1628825"/>
            <a:ext cx="4680520" cy="2232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ea"/>
              <a:buAutoNum type="ea1Cht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計畫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位置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ea1Cht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計畫內容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ea1Cht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預估經費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ea1Cht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地方說明會成果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ea1ChtPeriod"/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ea1ChtPeriod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935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78350"/>
            <a:ext cx="91567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0" y="1988840"/>
            <a:ext cx="91440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計畫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位置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66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203724" y="6472238"/>
            <a:ext cx="261937" cy="303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20688"/>
          </a:xfrm>
        </p:spPr>
        <p:txBody>
          <a:bodyPr>
            <a:noAutofit/>
          </a:bodyPr>
          <a:lstStyle/>
          <a:p>
            <a:pPr algn="l"/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 計畫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位置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2B18-3891-4755-8C10-DB9267EA99D8}" type="slidenum">
              <a:rPr lang="zh-TW" altLang="en-US" smtClean="0"/>
              <a:pPr/>
              <a:t>32</a:t>
            </a:fld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920880" cy="5541633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5292080" y="2924944"/>
            <a:ext cx="157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r>
              <a:rPr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右岸</a:t>
            </a:r>
            <a:r>
              <a:rPr lang="zh-TW" altLang="en-US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設計</a:t>
            </a:r>
            <a:r>
              <a:rPr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位置</a:t>
            </a:r>
            <a:r>
              <a:rPr lang="en-US" altLang="zh-TW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0K+000~0K+855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419872" y="2700264"/>
            <a:ext cx="157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r>
              <a:rPr lang="zh-TW" altLang="en-US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左</a:t>
            </a:r>
            <a:r>
              <a:rPr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岸</a:t>
            </a:r>
            <a:r>
              <a:rPr lang="zh-TW" altLang="en-US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設計</a:t>
            </a:r>
            <a:r>
              <a:rPr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位置</a:t>
            </a:r>
            <a:r>
              <a:rPr lang="en-US" altLang="zh-TW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0K+000~0K+472</a:t>
            </a:r>
          </a:p>
        </p:txBody>
      </p:sp>
      <p:sp>
        <p:nvSpPr>
          <p:cNvPr id="13" name="矩形 12"/>
          <p:cNvSpPr/>
          <p:nvPr/>
        </p:nvSpPr>
        <p:spPr>
          <a:xfrm>
            <a:off x="5292080" y="2931095"/>
            <a:ext cx="1368152" cy="455513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419872" y="2706416"/>
            <a:ext cx="1368152" cy="455513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755576" y="61139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右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岸設計長度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855M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，左岸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設計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長度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472M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338348" y="4869160"/>
            <a:ext cx="4176464" cy="147732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+mj-ea"/>
                <a:ea typeface="+mj-ea"/>
              </a:rPr>
              <a:t>串聯東門溪及保力</a:t>
            </a:r>
            <a:r>
              <a:rPr lang="zh-TW" altLang="en-US" b="1" dirty="0" smtClean="0">
                <a:latin typeface="+mj-ea"/>
                <a:ea typeface="+mj-ea"/>
              </a:rPr>
              <a:t>溪</a:t>
            </a:r>
            <a:r>
              <a:rPr lang="zh-TW" altLang="en-US" b="1" dirty="0" smtClean="0">
                <a:latin typeface="微軟正黑體"/>
                <a:ea typeface="微軟正黑體"/>
              </a:rPr>
              <a:t>，營造成為保力溪水岸綠廊，</a:t>
            </a:r>
            <a:r>
              <a:rPr lang="zh-TW" altLang="en-US" b="1" dirty="0">
                <a:latin typeface="微軟正黑體"/>
                <a:ea typeface="微軟正黑體"/>
              </a:rPr>
              <a:t>沿水岸連接墾丁與車</a:t>
            </a:r>
            <a:r>
              <a:rPr lang="zh-TW" altLang="en-US" b="1" dirty="0" smtClean="0">
                <a:latin typeface="微軟正黑體"/>
                <a:ea typeface="微軟正黑體"/>
              </a:rPr>
              <a:t>城，提供有別於台</a:t>
            </a:r>
            <a:r>
              <a:rPr lang="en-US" altLang="zh-TW" b="1" dirty="0" smtClean="0">
                <a:latin typeface="微軟正黑體"/>
                <a:ea typeface="微軟正黑體"/>
              </a:rPr>
              <a:t>26</a:t>
            </a:r>
            <a:r>
              <a:rPr lang="zh-TW" altLang="en-US" b="1" dirty="0" smtClean="0">
                <a:latin typeface="微軟正黑體"/>
                <a:ea typeface="微軟正黑體"/>
              </a:rPr>
              <a:t>線的</a:t>
            </a:r>
            <a:r>
              <a:rPr lang="zh-TW" altLang="en-US" b="1" dirty="0">
                <a:latin typeface="微軟正黑體"/>
                <a:ea typeface="微軟正黑體"/>
              </a:rPr>
              <a:t>景觀休憩</a:t>
            </a:r>
            <a:r>
              <a:rPr lang="zh-TW" altLang="en-US" b="1" dirty="0" smtClean="0">
                <a:latin typeface="微軟正黑體"/>
                <a:ea typeface="微軟正黑體"/>
              </a:rPr>
              <a:t>路徑，形成新興觀光景點，甚至向北連貫四重溪，並導入親水活動。</a:t>
            </a:r>
            <a:endParaRPr lang="zh-TW" alt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128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78350"/>
            <a:ext cx="91567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0" y="1988840"/>
            <a:ext cx="91440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計畫內容</a:t>
            </a:r>
            <a:endParaRPr lang="en-US" altLang="zh-TW" sz="60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 algn="ctr">
              <a:lnSpc>
                <a:spcPct val="150000"/>
              </a:lnSpc>
              <a:buFont typeface="+mj-ea"/>
              <a:buAutoNum type="ea1ChtPeriod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003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251520" y="1219399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植栽全面更換</a:t>
            </a:r>
            <a:r>
              <a:rPr lang="en-US" altLang="zh-TW" sz="2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zh-TW" sz="2200" dirty="0" smtClean="0">
                <a:latin typeface="微軟正黑體" pitchFamily="34" charset="-120"/>
                <a:ea typeface="微軟正黑體" pitchFamily="34" charset="-120"/>
              </a:rPr>
              <a:t>銀合歡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等外來種</a:t>
            </a:r>
            <a:r>
              <a:rPr lang="zh-TW" altLang="zh-TW" sz="2200" dirty="0" smtClean="0">
                <a:latin typeface="微軟正黑體" pitchFamily="34" charset="-120"/>
                <a:ea typeface="微軟正黑體" pitchFamily="34" charset="-120"/>
              </a:rPr>
              <a:t>入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侵嚴重</a:t>
            </a:r>
            <a:r>
              <a:rPr lang="zh-TW" altLang="zh-TW" sz="2200" dirty="0" smtClean="0">
                <a:latin typeface="微軟正黑體" pitchFamily="34" charset="-120"/>
                <a:ea typeface="微軟正黑體" pitchFamily="34" charset="-120"/>
              </a:rPr>
              <a:t>，原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栽植</a:t>
            </a:r>
            <a:r>
              <a:rPr lang="zh-TW" altLang="zh-TW" sz="2200" dirty="0" smtClean="0">
                <a:latin typeface="微軟正黑體" pitchFamily="34" charset="-120"/>
                <a:ea typeface="微軟正黑體" pitchFamily="34" charset="-120"/>
              </a:rPr>
              <a:t>喬木</a:t>
            </a:r>
            <a:r>
              <a:rPr lang="zh-TW" altLang="zh-TW" sz="2200" dirty="0">
                <a:latin typeface="微軟正黑體" pitchFamily="34" charset="-120"/>
                <a:ea typeface="微軟正黑體" pitchFamily="34" charset="-120"/>
              </a:rPr>
              <a:t>消滅</a:t>
            </a:r>
            <a:r>
              <a:rPr lang="zh-TW" altLang="zh-TW" sz="2200" dirty="0" smtClean="0">
                <a:latin typeface="微軟正黑體" pitchFamily="34" charset="-120"/>
                <a:ea typeface="微軟正黑體" pitchFamily="34" charset="-120"/>
              </a:rPr>
              <a:t>殆盡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2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新增斜坡道</a:t>
            </a:r>
            <a:r>
              <a:rPr lang="en-US" altLang="zh-TW" sz="2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200" dirty="0">
                <a:latin typeface="微軟正黑體" pitchFamily="34" charset="-120"/>
                <a:ea typeface="微軟正黑體" pitchFamily="34" charset="-120"/>
              </a:rPr>
              <a:t>營造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保安</a:t>
            </a:r>
            <a:r>
              <a:rPr lang="zh-TW" altLang="en-US" sz="2200" dirty="0">
                <a:latin typeface="微軟正黑體" pitchFamily="34" charset="-120"/>
                <a:ea typeface="微軟正黑體" pitchFamily="34" charset="-120"/>
              </a:rPr>
              <a:t>宮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為水岸休憩</a:t>
            </a:r>
            <a:r>
              <a:rPr lang="zh-TW" altLang="en-US" sz="2200" dirty="0">
                <a:latin typeface="微軟正黑體" pitchFamily="34" charset="-120"/>
                <a:ea typeface="微軟正黑體" pitchFamily="34" charset="-120"/>
              </a:rPr>
              <a:t>節點。</a:t>
            </a:r>
          </a:p>
        </p:txBody>
      </p:sp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38" y="1990410"/>
            <a:ext cx="3190679" cy="2124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246" y="1990410"/>
            <a:ext cx="3190679" cy="2124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38" y="4365104"/>
            <a:ext cx="3190679" cy="2124000"/>
          </a:xfrm>
          <a:prstGeom prst="rect">
            <a:avLst/>
          </a:prstGeom>
        </p:spPr>
      </p:pic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34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4365104"/>
            <a:ext cx="3190679" cy="2124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293436" y="4067780"/>
            <a:ext cx="205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右岸現況照片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997244" y="4067780"/>
            <a:ext cx="202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j-ea"/>
              </a:rPr>
              <a:t>右岸現況照片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1326702" y="6444718"/>
            <a:ext cx="2669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右岸</a:t>
            </a:r>
            <a:r>
              <a:rPr lang="en-US" altLang="zh-TW" dirty="0" smtClean="0">
                <a:latin typeface="+mj-ea"/>
                <a:ea typeface="+mj-ea"/>
              </a:rPr>
              <a:t>-</a:t>
            </a:r>
            <a:r>
              <a:rPr lang="zh-TW" altLang="en-US" dirty="0" smtClean="0">
                <a:latin typeface="+mj-ea"/>
                <a:ea typeface="+mj-ea"/>
              </a:rPr>
              <a:t>保安宮</a:t>
            </a:r>
            <a:r>
              <a:rPr lang="zh-TW" altLang="en-US" dirty="0">
                <a:latin typeface="+mj-ea"/>
                <a:ea typeface="+mj-ea"/>
              </a:rPr>
              <a:t>現況照片</a:t>
            </a:r>
          </a:p>
          <a:p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4997245" y="6444718"/>
            <a:ext cx="202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左</a:t>
            </a:r>
            <a:r>
              <a:rPr lang="zh-TW" altLang="en-US" dirty="0" smtClean="0">
                <a:latin typeface="+mj-ea"/>
                <a:ea typeface="+mj-ea"/>
              </a:rPr>
              <a:t>岸</a:t>
            </a:r>
            <a:r>
              <a:rPr lang="zh-TW" altLang="en-US" dirty="0">
                <a:latin typeface="+mj-ea"/>
              </a:rPr>
              <a:t>現況照片</a:t>
            </a:r>
          </a:p>
          <a:p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51520" y="735087"/>
            <a:ext cx="1628300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設計項目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28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b="5732"/>
          <a:stretch/>
        </p:blipFill>
        <p:spPr>
          <a:xfrm>
            <a:off x="0" y="1160585"/>
            <a:ext cx="9144000" cy="5697415"/>
          </a:xfrm>
          <a:prstGeom prst="rect">
            <a:avLst/>
          </a:prstGeom>
        </p:spPr>
      </p:pic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35</a:t>
            </a:fld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768245" y="5454605"/>
            <a:ext cx="9721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微軟正黑體" pitchFamily="34" charset="-120"/>
                <a:ea typeface="微軟正黑體" pitchFamily="34" charset="-120"/>
              </a:rPr>
              <a:t>保力橋</a:t>
            </a:r>
            <a:endParaRPr lang="zh-TW" altLang="en-US" sz="1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107504" y="663079"/>
            <a:ext cx="1628300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設計項目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064853" y="1963579"/>
            <a:ext cx="4189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右岸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-0K+000~0K+075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斑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葉鵝掌藤</a:t>
            </a:r>
          </a:p>
        </p:txBody>
      </p:sp>
      <p:cxnSp>
        <p:nvCxnSpPr>
          <p:cNvPr id="34" name="直線單箭頭接點 33"/>
          <p:cNvCxnSpPr/>
          <p:nvPr/>
        </p:nvCxnSpPr>
        <p:spPr>
          <a:xfrm flipH="1">
            <a:off x="2051720" y="2132856"/>
            <a:ext cx="10081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H="1">
            <a:off x="2555776" y="2492896"/>
            <a:ext cx="10081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/>
          <p:cNvSpPr txBox="1"/>
          <p:nvPr/>
        </p:nvSpPr>
        <p:spPr>
          <a:xfrm>
            <a:off x="3491880" y="2333874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右岸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0K+075~0K+161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水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黃皮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欖仁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厚葉女貞</a:t>
            </a:r>
          </a:p>
        </p:txBody>
      </p:sp>
      <p:cxnSp>
        <p:nvCxnSpPr>
          <p:cNvPr id="37" name="直線單箭頭接點 36"/>
          <p:cNvCxnSpPr/>
          <p:nvPr/>
        </p:nvCxnSpPr>
        <p:spPr>
          <a:xfrm flipH="1">
            <a:off x="2914734" y="2852936"/>
            <a:ext cx="79317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/>
          <p:cNvSpPr txBox="1"/>
          <p:nvPr/>
        </p:nvSpPr>
        <p:spPr>
          <a:xfrm>
            <a:off x="3649824" y="2707628"/>
            <a:ext cx="549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右岸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-0K+161~0K+182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 0K+219~0K+239(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保安宮兩側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水黃皮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欖仁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厚葉女貞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野牡丹</a:t>
            </a:r>
          </a:p>
        </p:txBody>
      </p:sp>
      <p:sp>
        <p:nvSpPr>
          <p:cNvPr id="42" name="文字方塊 41"/>
          <p:cNvSpPr txBox="1"/>
          <p:nvPr/>
        </p:nvSpPr>
        <p:spPr>
          <a:xfrm>
            <a:off x="359532" y="1268760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左岸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-0K+000~0K+400 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水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黃皮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欖仁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春不老</a:t>
            </a:r>
          </a:p>
        </p:txBody>
      </p:sp>
      <p:cxnSp>
        <p:nvCxnSpPr>
          <p:cNvPr id="43" name="直線單箭頭接點 42"/>
          <p:cNvCxnSpPr/>
          <p:nvPr/>
        </p:nvCxnSpPr>
        <p:spPr>
          <a:xfrm>
            <a:off x="1331640" y="1556792"/>
            <a:ext cx="0" cy="106946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/>
          <p:cNvSpPr txBox="1"/>
          <p:nvPr/>
        </p:nvSpPr>
        <p:spPr>
          <a:xfrm>
            <a:off x="3672407" y="3700910"/>
            <a:ext cx="248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右岸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-0K+239~0K+840</a:t>
            </a:r>
            <a:endParaRPr lang="en-US" altLang="zh-TW" sz="16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水黃皮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欖仁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厚葉女貞</a:t>
            </a:r>
          </a:p>
        </p:txBody>
      </p:sp>
      <p:cxnSp>
        <p:nvCxnSpPr>
          <p:cNvPr id="48" name="直線單箭頭接點 47"/>
          <p:cNvCxnSpPr/>
          <p:nvPr/>
        </p:nvCxnSpPr>
        <p:spPr>
          <a:xfrm>
            <a:off x="4716016" y="4278026"/>
            <a:ext cx="0" cy="499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49"/>
          <p:cNvSpPr txBox="1"/>
          <p:nvPr/>
        </p:nvSpPr>
        <p:spPr>
          <a:xfrm>
            <a:off x="-288855" y="5316105"/>
            <a:ext cx="3203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左岸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-0K+000~0K+400 </a:t>
            </a:r>
          </a:p>
          <a:p>
            <a:pPr algn="ctr"/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水黃皮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欖仁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春不老</a:t>
            </a:r>
          </a:p>
        </p:txBody>
      </p:sp>
      <p:cxnSp>
        <p:nvCxnSpPr>
          <p:cNvPr id="51" name="直線單箭頭接點 50"/>
          <p:cNvCxnSpPr>
            <a:stCxn id="50" idx="0"/>
          </p:cNvCxnSpPr>
          <p:nvPr/>
        </p:nvCxnSpPr>
        <p:spPr>
          <a:xfrm flipV="1">
            <a:off x="1312940" y="4437113"/>
            <a:ext cx="1386852" cy="87899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3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51520" y="1278449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挑選當地</a:t>
            </a:r>
            <a:r>
              <a:rPr lang="zh-TW" altLang="en-US" sz="2200" dirty="0">
                <a:latin typeface="微軟正黑體" pitchFamily="34" charset="-120"/>
                <a:ea typeface="微軟正黑體" pitchFamily="34" charset="-120"/>
              </a:rPr>
              <a:t>適合植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栽、減少維護管理費用。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利用喬灌木花色的變化、增加環境豐富度。</a:t>
            </a:r>
            <a:endParaRPr lang="zh-TW" altLang="en-US" sz="2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51520" y="735087"/>
            <a:ext cx="1628300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植栽計畫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3" y="2088512"/>
            <a:ext cx="2376264" cy="316835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04945" y="5274175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右岸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-0K+000~0K+075</a:t>
            </a: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斑葉鵝掌藤</a:t>
            </a:r>
          </a:p>
        </p:txBody>
      </p:sp>
      <p:pic>
        <p:nvPicPr>
          <p:cNvPr id="10" name="Picture 2" descr="水黃皮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/>
          <a:stretch/>
        </p:blipFill>
        <p:spPr bwMode="auto">
          <a:xfrm>
            <a:off x="3473299" y="2060848"/>
            <a:ext cx="2448271" cy="19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4"/>
          <a:stretch/>
        </p:blipFill>
        <p:spPr>
          <a:xfrm>
            <a:off x="6058876" y="2065489"/>
            <a:ext cx="2448271" cy="19977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5" t="26839" r="31939" b="24571"/>
          <a:stretch/>
        </p:blipFill>
        <p:spPr bwMode="auto">
          <a:xfrm>
            <a:off x="4831369" y="4175363"/>
            <a:ext cx="2423103" cy="199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3563888" y="616844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右岸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-0K+075~0K+161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0K+239~0K+840</a:t>
            </a:r>
          </a:p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水黃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皮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欖仁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厚葉女貞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39367" y="369395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水黃皮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860816" y="367268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欖仁</a:t>
            </a:r>
          </a:p>
        </p:txBody>
      </p:sp>
      <p:sp>
        <p:nvSpPr>
          <p:cNvPr id="15" name="矩形 14"/>
          <p:cNvSpPr/>
          <p:nvPr/>
        </p:nvSpPr>
        <p:spPr>
          <a:xfrm>
            <a:off x="6146476" y="578778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厚葉女貞</a:t>
            </a:r>
          </a:p>
        </p:txBody>
      </p:sp>
      <p:sp>
        <p:nvSpPr>
          <p:cNvPr id="16" name="矩形 15"/>
          <p:cNvSpPr/>
          <p:nvPr/>
        </p:nvSpPr>
        <p:spPr>
          <a:xfrm>
            <a:off x="1529899" y="488624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斑葉鵝掌藤</a:t>
            </a:r>
          </a:p>
        </p:txBody>
      </p:sp>
      <p:sp>
        <p:nvSpPr>
          <p:cNvPr id="17" name="矩形 16"/>
          <p:cNvSpPr/>
          <p:nvPr/>
        </p:nvSpPr>
        <p:spPr>
          <a:xfrm>
            <a:off x="304945" y="2047890"/>
            <a:ext cx="2739706" cy="47668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3265656" y="2044386"/>
            <a:ext cx="5482807" cy="47668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677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51520" y="735087"/>
            <a:ext cx="1628300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植栽計畫</a:t>
            </a:r>
          </a:p>
        </p:txBody>
      </p:sp>
      <p:pic>
        <p:nvPicPr>
          <p:cNvPr id="10" name="Picture 2" descr="水黃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/>
          <a:stretch/>
        </p:blipFill>
        <p:spPr bwMode="auto">
          <a:xfrm>
            <a:off x="1241051" y="1511636"/>
            <a:ext cx="2448271" cy="19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4"/>
          <a:stretch/>
        </p:blipFill>
        <p:spPr>
          <a:xfrm>
            <a:off x="3826628" y="1516277"/>
            <a:ext cx="2448271" cy="19977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5" t="26839" r="31939" b="24571"/>
          <a:stretch/>
        </p:blipFill>
        <p:spPr bwMode="auto">
          <a:xfrm>
            <a:off x="2599121" y="3735256"/>
            <a:ext cx="2423103" cy="199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899592" y="5879013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右岸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-0K+161~0K+182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0K+219~0K+239(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保安宮兩側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水黃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皮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欖仁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厚葉女貞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野牡丹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07119" y="314474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水黃皮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28568" y="312347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欖仁</a:t>
            </a:r>
          </a:p>
        </p:txBody>
      </p:sp>
      <p:sp>
        <p:nvSpPr>
          <p:cNvPr id="15" name="矩形 14"/>
          <p:cNvSpPr/>
          <p:nvPr/>
        </p:nvSpPr>
        <p:spPr>
          <a:xfrm>
            <a:off x="3914228" y="534767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厚葉女貞</a:t>
            </a:r>
          </a:p>
        </p:txBody>
      </p:sp>
      <p:sp>
        <p:nvSpPr>
          <p:cNvPr id="19" name="矩形 18"/>
          <p:cNvSpPr/>
          <p:nvPr/>
        </p:nvSpPr>
        <p:spPr>
          <a:xfrm>
            <a:off x="899592" y="1340768"/>
            <a:ext cx="7344816" cy="518457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3" descr="野牡丹-花0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r="5331"/>
          <a:stretch/>
        </p:blipFill>
        <p:spPr bwMode="auto">
          <a:xfrm>
            <a:off x="5236279" y="3746401"/>
            <a:ext cx="2649140" cy="198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7008256" y="534767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野牡丹</a:t>
            </a:r>
            <a:endParaRPr lang="en-US" altLang="zh-TW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51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51520" y="735087"/>
            <a:ext cx="1628300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植栽計畫</a:t>
            </a:r>
          </a:p>
        </p:txBody>
      </p:sp>
      <p:pic>
        <p:nvPicPr>
          <p:cNvPr id="10" name="Picture 2" descr="水黃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/>
          <a:stretch/>
        </p:blipFill>
        <p:spPr bwMode="auto">
          <a:xfrm>
            <a:off x="448963" y="1511636"/>
            <a:ext cx="2448271" cy="19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4"/>
          <a:stretch/>
        </p:blipFill>
        <p:spPr>
          <a:xfrm>
            <a:off x="3034540" y="1516277"/>
            <a:ext cx="2448271" cy="1997795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251520" y="5879013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左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-0K+000~0K+400 </a:t>
            </a:r>
          </a:p>
          <a:p>
            <a:pPr algn="ctr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水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黃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皮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欖仁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春不老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15031" y="314474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水黃皮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36480" y="312347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欖仁</a:t>
            </a:r>
          </a:p>
        </p:txBody>
      </p:sp>
      <p:sp>
        <p:nvSpPr>
          <p:cNvPr id="19" name="矩形 18"/>
          <p:cNvSpPr/>
          <p:nvPr/>
        </p:nvSpPr>
        <p:spPr>
          <a:xfrm>
            <a:off x="273582" y="1340768"/>
            <a:ext cx="5378538" cy="518457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31" y="3719007"/>
            <a:ext cx="2664000" cy="19980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801868" y="534767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春不老</a:t>
            </a:r>
            <a:endParaRPr lang="en-US" altLang="zh-TW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45" y="1447652"/>
            <a:ext cx="2648004" cy="199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760899" y="1340768"/>
            <a:ext cx="3203589" cy="518457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7831386" y="3099101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繁星花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5760899" y="5861318"/>
            <a:ext cx="3203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左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-0K+000~0K+400 </a:t>
            </a:r>
          </a:p>
          <a:p>
            <a:pPr algn="ctr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水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黃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皮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欖仁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春不老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/>
          <a:stretch/>
        </p:blipFill>
        <p:spPr>
          <a:xfrm>
            <a:off x="6060545" y="3717032"/>
            <a:ext cx="2648004" cy="19980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7831385" y="534570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繁星花</a:t>
            </a:r>
          </a:p>
        </p:txBody>
      </p:sp>
    </p:spTree>
    <p:extLst>
      <p:ext uri="{BB962C8B-B14F-4D97-AF65-F5344CB8AC3E}">
        <p14:creationId xmlns:p14="http://schemas.microsoft.com/office/powerpoint/2010/main" val="25912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t="13995" r="1176" b="14766"/>
          <a:stretch/>
        </p:blipFill>
        <p:spPr>
          <a:xfrm>
            <a:off x="107504" y="876300"/>
            <a:ext cx="8882743" cy="460445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033867" y="48691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平面示意圖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00192" y="460740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保安宮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68505" y="1051738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堤頂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68506" y="1987842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階梯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69685" y="3500010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金爐</a:t>
            </a:r>
          </a:p>
        </p:txBody>
      </p:sp>
      <p:sp>
        <p:nvSpPr>
          <p:cNvPr id="12" name="矩形 11"/>
          <p:cNvSpPr/>
          <p:nvPr/>
        </p:nvSpPr>
        <p:spPr>
          <a:xfrm>
            <a:off x="1088972" y="2266581"/>
            <a:ext cx="133882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新設斜坡道</a:t>
            </a:r>
            <a:endParaRPr lang="zh-TW" altLang="en-US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59076" y="1421070"/>
            <a:ext cx="333374" cy="566772"/>
          </a:xfrm>
          <a:prstGeom prst="rect">
            <a:avLst/>
          </a:prstGeom>
          <a:solidFill>
            <a:srgbClr val="6633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759076" y="2301010"/>
            <a:ext cx="333374" cy="2845312"/>
          </a:xfrm>
          <a:prstGeom prst="rect">
            <a:avLst/>
          </a:prstGeom>
          <a:solidFill>
            <a:srgbClr val="6633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33388" y="1673483"/>
            <a:ext cx="2320925" cy="314359"/>
          </a:xfrm>
          <a:prstGeom prst="rect">
            <a:avLst/>
          </a:prstGeom>
          <a:solidFill>
            <a:srgbClr val="6633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38151" y="2294068"/>
            <a:ext cx="2320925" cy="314359"/>
          </a:xfrm>
          <a:prstGeom prst="rect">
            <a:avLst/>
          </a:prstGeom>
          <a:solidFill>
            <a:srgbClr val="6633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39516" y="1981765"/>
            <a:ext cx="316059" cy="314359"/>
          </a:xfrm>
          <a:prstGeom prst="rect">
            <a:avLst/>
          </a:prstGeom>
          <a:solidFill>
            <a:srgbClr val="6633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3089268" y="4827200"/>
            <a:ext cx="725495" cy="314359"/>
          </a:xfrm>
          <a:prstGeom prst="rect">
            <a:avLst/>
          </a:prstGeom>
          <a:solidFill>
            <a:srgbClr val="6633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502273" y="3253789"/>
            <a:ext cx="19255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車城鄉保新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地號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713(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私有土地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2889" y="736085"/>
            <a:ext cx="2664296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保安宮前斜坡道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" y="5218910"/>
            <a:ext cx="2923876" cy="1656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224093"/>
            <a:ext cx="2923875" cy="1656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83" y="5224093"/>
            <a:ext cx="2923875" cy="1656000"/>
          </a:xfrm>
          <a:prstGeom prst="rect">
            <a:avLst/>
          </a:prstGeom>
        </p:spPr>
      </p:pic>
      <p:cxnSp>
        <p:nvCxnSpPr>
          <p:cNvPr id="25" name="直線單箭頭接點 24"/>
          <p:cNvCxnSpPr/>
          <p:nvPr/>
        </p:nvCxnSpPr>
        <p:spPr>
          <a:xfrm>
            <a:off x="7177355" y="4607407"/>
            <a:ext cx="0" cy="3888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2030504" y="6533581"/>
            <a:ext cx="1609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chemeClr val="bg1"/>
                </a:solidFill>
                <a:latin typeface="+mj-ea"/>
                <a:ea typeface="+mj-ea"/>
              </a:rPr>
              <a:t>現況照片</a:t>
            </a:r>
            <a:endParaRPr lang="zh-TW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5096414" y="6548322"/>
            <a:ext cx="1203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chemeClr val="bg1"/>
                </a:solidFill>
                <a:latin typeface="+mj-ea"/>
                <a:ea typeface="+mj-ea"/>
              </a:rPr>
              <a:t>現況照片</a:t>
            </a:r>
            <a:endParaRPr lang="zh-TW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8120750" y="6519446"/>
            <a:ext cx="1023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chemeClr val="bg1"/>
                </a:solidFill>
                <a:latin typeface="+mj-ea"/>
                <a:ea typeface="+mj-ea"/>
              </a:rPr>
              <a:t>現況照片</a:t>
            </a:r>
            <a:endParaRPr lang="zh-TW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9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</p:spTree>
    <p:extLst>
      <p:ext uri="{BB962C8B-B14F-4D97-AF65-F5344CB8AC3E}">
        <p14:creationId xmlns:p14="http://schemas.microsoft.com/office/powerpoint/2010/main" val="38230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78350"/>
            <a:ext cx="91567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0" y="1988840"/>
            <a:ext cx="91440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計畫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位置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54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78350"/>
            <a:ext cx="91567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0" y="1988840"/>
            <a:ext cx="91440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預估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經費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altLang="zh-TW" sz="60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 algn="ctr">
              <a:lnSpc>
                <a:spcPct val="150000"/>
              </a:lnSpc>
              <a:buFont typeface="+mj-ea"/>
              <a:buAutoNum type="ea1ChtPeriod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1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41</a:t>
            </a:fld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392168" y="2060848"/>
            <a:ext cx="8136904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zh-TW"/>
            </a:defPPr>
            <a:lvl1pPr>
              <a:spcAft>
                <a:spcPts val="0"/>
              </a:spcAft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defRPr>
            </a:lvl1pPr>
          </a:lstStyle>
          <a:p>
            <a:r>
              <a:rPr lang="zh-TW" altLang="en-US" b="1" dirty="0"/>
              <a:t>保力溪</a:t>
            </a:r>
            <a:r>
              <a:rPr lang="en-US" altLang="zh-TW" b="1" dirty="0" smtClean="0"/>
              <a:t>:</a:t>
            </a:r>
            <a:r>
              <a:rPr lang="en-US" altLang="zh-TW" dirty="0" smtClean="0"/>
              <a:t> $10000000</a:t>
            </a:r>
          </a:p>
          <a:p>
            <a:r>
              <a:rPr lang="zh-TW" altLang="en-US" b="1" dirty="0" smtClean="0"/>
              <a:t>主要工項</a:t>
            </a:r>
            <a:r>
              <a:rPr lang="en-US" altLang="zh-TW" b="1" dirty="0" smtClean="0"/>
              <a:t>:</a:t>
            </a:r>
            <a:r>
              <a:rPr lang="zh-TW" altLang="en-US" dirty="0" smtClean="0"/>
              <a:t>既有雜木清除、新植喬灌木綠美化、新設斜坡道。</a:t>
            </a:r>
            <a:endParaRPr lang="en-US" altLang="zh-TW" dirty="0" smtClean="0"/>
          </a:p>
          <a:p>
            <a:endParaRPr lang="en-US" altLang="zh-TW" b="1" dirty="0"/>
          </a:p>
          <a:p>
            <a:r>
              <a:rPr lang="zh-TW" altLang="en-US" b="1" dirty="0" smtClean="0"/>
              <a:t>計</a:t>
            </a:r>
            <a:r>
              <a:rPr lang="en-US" altLang="zh-TW" b="1" dirty="0"/>
              <a:t>: </a:t>
            </a:r>
            <a:r>
              <a:rPr lang="zh-TW" altLang="en-US" b="1" dirty="0"/>
              <a:t>約</a:t>
            </a:r>
            <a:r>
              <a:rPr lang="en-US" altLang="zh-TW" b="1" dirty="0"/>
              <a:t>$</a:t>
            </a:r>
            <a:r>
              <a:rPr lang="en-US" altLang="zh-TW" b="1" dirty="0" smtClean="0"/>
              <a:t>1000</a:t>
            </a:r>
            <a:r>
              <a:rPr lang="zh-TW" altLang="en-US" b="1" dirty="0"/>
              <a:t>萬</a:t>
            </a:r>
          </a:p>
        </p:txBody>
      </p:sp>
    </p:spTree>
    <p:extLst>
      <p:ext uri="{BB962C8B-B14F-4D97-AF65-F5344CB8AC3E}">
        <p14:creationId xmlns:p14="http://schemas.microsoft.com/office/powerpoint/2010/main" val="27289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78350"/>
            <a:ext cx="91567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0" y="1988840"/>
            <a:ext cx="91440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地方說明會成果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 algn="ctr">
              <a:lnSpc>
                <a:spcPct val="150000"/>
              </a:lnSpc>
              <a:buFont typeface="+mj-ea"/>
              <a:buAutoNum type="ea1ChtPeriod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12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43</a:t>
            </a:fld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59532" y="548680"/>
            <a:ext cx="8424936" cy="3501008"/>
          </a:xfrm>
        </p:spPr>
        <p:txBody>
          <a:bodyPr>
            <a:noAutofit/>
          </a:bodyPr>
          <a:lstStyle/>
          <a:p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/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壹、會議時間：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106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年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9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月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7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日上午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10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時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00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分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貳、會議地點：車城鄉公所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參、主 持 人：劉科長倖誌　　　　　　　　　　　　　　　　　　　　　　記錄：柯廷育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肆、簡 報 者：聯地工程顧問股份有限公司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伍、擬辦治理工程河川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(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排水</a:t>
            </a:r>
            <a:r>
              <a:rPr lang="en-US" altLang="zh-TW" sz="1400" dirty="0">
                <a:solidFill>
                  <a:schemeClr val="tx1"/>
                </a:solidFill>
                <a:latin typeface="+mj-ea"/>
              </a:rPr>
              <a:t>)</a:t>
            </a: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：保力溪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陸、各單位意見及回復如下：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水防道路旁植栽易生雜草、害蟲如何維護？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意見回覆：工程將編列一年維護，日後研議由地方社區或團體認養，仍請地方協助。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是否可施做路燈或景觀燈？欖仁樹種不建議易落葉落果。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意見回覆：景觀燈施作涉後續電費及維護，暫不考慮有需求可由公所同意後提出，樹種部分再請設計公司檢討。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建議可種臺灣欒樹。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意見回覆：樹種部分再請設計公司檢討。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結論：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zh-TW" altLang="zh-TW" sz="1400" dirty="0">
                <a:solidFill>
                  <a:schemeClr val="tx1"/>
                </a:solidFill>
                <a:latin typeface="+mj-ea"/>
              </a:rPr>
              <a:t>後續將依公聽會意見，納入設計考量，本案會後將提報前瞻計劃水環境建設爭取經費辦理。</a:t>
            </a:r>
            <a:br>
              <a:rPr lang="zh-TW" altLang="zh-TW" sz="1400" dirty="0">
                <a:solidFill>
                  <a:schemeClr val="tx1"/>
                </a:solidFill>
                <a:latin typeface="+mj-ea"/>
              </a:rPr>
            </a:br>
            <a:r>
              <a:rPr lang="en-US" altLang="zh-TW" sz="1400" dirty="0"/>
              <a:t/>
            </a:r>
            <a:br>
              <a:rPr lang="en-US" altLang="zh-TW" sz="1400" dirty="0"/>
            </a:br>
            <a:endParaRPr lang="en-US" altLang="zh-TW" sz="1400" dirty="0">
              <a:solidFill>
                <a:schemeClr val="tx1"/>
              </a:solidFill>
              <a:latin typeface="+mj-ea"/>
              <a:cs typeface="華康中黑體" pitchFamily="49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179512" y="-27384"/>
            <a:ext cx="9073008" cy="3600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zh-TW" sz="1400" b="1" dirty="0">
                <a:solidFill>
                  <a:schemeClr val="tx1"/>
                </a:solidFill>
              </a:rPr>
              <a:t>「全國水環境改善計畫」—屏東縣政府水環境改善</a:t>
            </a:r>
            <a:r>
              <a:rPr lang="zh-TW" altLang="zh-TW" sz="1400" b="1" dirty="0" smtClean="0">
                <a:solidFill>
                  <a:schemeClr val="tx1"/>
                </a:solidFill>
              </a:rPr>
              <a:t>工程</a:t>
            </a:r>
            <a:r>
              <a:rPr lang="en-US" altLang="zh-TW" sz="1400" b="1" dirty="0" smtClean="0">
                <a:solidFill>
                  <a:schemeClr val="tx1"/>
                </a:solidFill>
              </a:rPr>
              <a:t>(</a:t>
            </a:r>
            <a:r>
              <a:rPr lang="zh-TW" altLang="zh-TW" sz="1400" b="1" dirty="0">
                <a:solidFill>
                  <a:schemeClr val="tx1"/>
                </a:solidFill>
              </a:rPr>
              <a:t>屏東縣境內河川環境整體營造計畫</a:t>
            </a:r>
            <a:r>
              <a:rPr lang="en-US" altLang="zh-TW" sz="1400" b="1" dirty="0">
                <a:solidFill>
                  <a:schemeClr val="tx1"/>
                </a:solidFill>
              </a:rPr>
              <a:t>-</a:t>
            </a:r>
            <a:r>
              <a:rPr lang="zh-TW" altLang="zh-TW" sz="1400" b="1" dirty="0">
                <a:solidFill>
                  <a:schemeClr val="tx1"/>
                </a:solidFill>
              </a:rPr>
              <a:t>保力溪</a:t>
            </a:r>
            <a:r>
              <a:rPr lang="en-US" altLang="zh-TW" sz="1400" b="1" dirty="0">
                <a:solidFill>
                  <a:schemeClr val="tx1"/>
                </a:solidFill>
              </a:rPr>
              <a:t>)</a:t>
            </a:r>
            <a:r>
              <a:rPr lang="zh-TW" altLang="zh-TW" sz="1400" b="1" dirty="0">
                <a:solidFill>
                  <a:schemeClr val="tx1"/>
                </a:solidFill>
              </a:rPr>
              <a:t>公聽會紀錄</a:t>
            </a:r>
            <a:endParaRPr lang="zh-TW" altLang="zh-TW" sz="1400" dirty="0">
              <a:solidFill>
                <a:schemeClr val="tx1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38484"/>
            <a:ext cx="3707904" cy="237645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899" y="3838484"/>
            <a:ext cx="4354788" cy="23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7702"/>
          <a:stretch/>
        </p:blipFill>
        <p:spPr>
          <a:xfrm>
            <a:off x="0" y="2418527"/>
            <a:ext cx="9144000" cy="3828926"/>
          </a:xfrm>
          <a:prstGeom prst="rect">
            <a:avLst/>
          </a:prstGeom>
        </p:spPr>
      </p:pic>
      <p:pic>
        <p:nvPicPr>
          <p:cNvPr id="4" name="Picture 4" descr="\\Diskstation\08.資料暫存區\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66" y="6093296"/>
            <a:ext cx="2592239" cy="59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240344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簡報結束</a:t>
            </a: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144000" cy="177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547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20688"/>
          </a:xfrm>
        </p:spPr>
        <p:txBody>
          <a:bodyPr>
            <a:noAutofit/>
          </a:bodyPr>
          <a:lstStyle/>
          <a:p>
            <a:pPr algn="l"/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 計畫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位置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8586" r="24786" b="9877"/>
          <a:stretch/>
        </p:blipFill>
        <p:spPr bwMode="auto">
          <a:xfrm>
            <a:off x="0" y="1234678"/>
            <a:ext cx="9144000" cy="56355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4379119" y="4251812"/>
            <a:ext cx="826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pPr algn="ctr"/>
            <a:r>
              <a:rPr lang="zh-TW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林邊大橋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4393373" y="4597287"/>
            <a:ext cx="826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pPr algn="ctr"/>
            <a:r>
              <a:rPr lang="zh-TW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鐵路橋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4211960" y="3065370"/>
            <a:ext cx="826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pPr algn="ctr"/>
            <a:r>
              <a:rPr lang="zh-TW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林邊河濱公園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500486" y="3936459"/>
            <a:ext cx="954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pPr algn="ctr"/>
            <a:r>
              <a:rPr lang="zh-TW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林邊火車站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3317497" y="4907471"/>
            <a:ext cx="954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pPr algn="ctr"/>
            <a:r>
              <a:rPr lang="zh-TW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光采濕地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1313375" y="3352145"/>
            <a:ext cx="954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pPr algn="ctr"/>
            <a:r>
              <a:rPr lang="zh-TW" alt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林邊鄉</a:t>
            </a:r>
            <a:endParaRPr lang="zh-TW" altLang="en-US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816970" y="5339134"/>
            <a:ext cx="954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pPr algn="ctr"/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佳冬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鄉</a:t>
            </a:r>
            <a:endParaRPr lang="zh-TW" altLang="en-US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477074" y="5843190"/>
            <a:ext cx="954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景涼亭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753535" y="5843190"/>
            <a:ext cx="954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pPr algn="ctr"/>
            <a:r>
              <a:rPr lang="zh-TW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水利村漁港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3901934" y="6420827"/>
            <a:ext cx="954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pPr algn="ctr"/>
            <a:r>
              <a:rPr lang="zh-TW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搵豐漁港</a:t>
            </a:r>
          </a:p>
        </p:txBody>
      </p:sp>
      <p:sp>
        <p:nvSpPr>
          <p:cNvPr id="27" name="手繪多邊形 26"/>
          <p:cNvSpPr/>
          <p:nvPr/>
        </p:nvSpPr>
        <p:spPr>
          <a:xfrm>
            <a:off x="5022850" y="2207716"/>
            <a:ext cx="1066800" cy="2098074"/>
          </a:xfrm>
          <a:custGeom>
            <a:avLst/>
            <a:gdLst>
              <a:gd name="connsiteX0" fmla="*/ 0 w 1066800"/>
              <a:gd name="connsiteY0" fmla="*/ 2209800 h 2209800"/>
              <a:gd name="connsiteX1" fmla="*/ 203200 w 1066800"/>
              <a:gd name="connsiteY1" fmla="*/ 1555750 h 2209800"/>
              <a:gd name="connsiteX2" fmla="*/ 311150 w 1066800"/>
              <a:gd name="connsiteY2" fmla="*/ 1270000 h 2209800"/>
              <a:gd name="connsiteX3" fmla="*/ 679450 w 1066800"/>
              <a:gd name="connsiteY3" fmla="*/ 742950 h 2209800"/>
              <a:gd name="connsiteX4" fmla="*/ 914400 w 1066800"/>
              <a:gd name="connsiteY4" fmla="*/ 374650 h 2209800"/>
              <a:gd name="connsiteX5" fmla="*/ 1022350 w 1066800"/>
              <a:gd name="connsiteY5" fmla="*/ 171450 h 2209800"/>
              <a:gd name="connsiteX6" fmla="*/ 1066800 w 1066800"/>
              <a:gd name="connsiteY6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6800" h="2209800">
                <a:moveTo>
                  <a:pt x="0" y="2209800"/>
                </a:moveTo>
                <a:lnTo>
                  <a:pt x="203200" y="1555750"/>
                </a:lnTo>
                <a:lnTo>
                  <a:pt x="311150" y="1270000"/>
                </a:lnTo>
                <a:lnTo>
                  <a:pt x="679450" y="742950"/>
                </a:lnTo>
                <a:lnTo>
                  <a:pt x="914400" y="374650"/>
                </a:lnTo>
                <a:lnTo>
                  <a:pt x="1022350" y="171450"/>
                </a:lnTo>
                <a:lnTo>
                  <a:pt x="1066800" y="0"/>
                </a:lnTo>
              </a:path>
            </a:pathLst>
          </a:custGeom>
          <a:noFill/>
          <a:ln w="76200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4932564" y="4082731"/>
            <a:ext cx="261454" cy="261454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5347371" y="3567126"/>
            <a:ext cx="1150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pPr algn="ctr"/>
            <a:r>
              <a:rPr lang="zh-TW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大武丁排水</a:t>
            </a:r>
          </a:p>
        </p:txBody>
      </p:sp>
      <p:sp>
        <p:nvSpPr>
          <p:cNvPr id="30" name="橢圓 29"/>
          <p:cNvSpPr/>
          <p:nvPr/>
        </p:nvSpPr>
        <p:spPr>
          <a:xfrm>
            <a:off x="5923766" y="2193934"/>
            <a:ext cx="261454" cy="261454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5593039" y="2752094"/>
            <a:ext cx="261454" cy="261454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5258157" y="3296202"/>
            <a:ext cx="261454" cy="261454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5163777" y="4085468"/>
            <a:ext cx="1353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r>
              <a:rPr lang="zh-TW" altLang="en-US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左岸設計</a:t>
            </a:r>
            <a:r>
              <a:rPr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位置一</a:t>
            </a:r>
            <a:endParaRPr lang="en-US" altLang="zh-TW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5797842" y="2788371"/>
            <a:ext cx="1438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r>
              <a:rPr lang="zh-TW" altLang="en-US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左岸設計</a:t>
            </a:r>
            <a:r>
              <a:rPr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位置三</a:t>
            </a:r>
            <a:endParaRPr lang="en-US" altLang="zh-TW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64541" y="3296202"/>
            <a:ext cx="1376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r>
              <a:rPr lang="zh-TW" altLang="en-US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左岸設計</a:t>
            </a:r>
            <a:r>
              <a:rPr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位置二</a:t>
            </a:r>
            <a:endParaRPr lang="en-US" altLang="zh-TW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157882" y="2207716"/>
            <a:ext cx="1366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r>
              <a:rPr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左岸設計位置</a:t>
            </a:r>
            <a:r>
              <a:rPr lang="zh-TW" altLang="en-US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四</a:t>
            </a:r>
            <a:endParaRPr lang="en-US" altLang="zh-TW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手繪多邊形 36"/>
          <p:cNvSpPr/>
          <p:nvPr/>
        </p:nvSpPr>
        <p:spPr>
          <a:xfrm>
            <a:off x="4971393" y="2542076"/>
            <a:ext cx="294290" cy="641131"/>
          </a:xfrm>
          <a:custGeom>
            <a:avLst/>
            <a:gdLst>
              <a:gd name="connsiteX0" fmla="*/ 0 w 294290"/>
              <a:gd name="connsiteY0" fmla="*/ 641131 h 641131"/>
              <a:gd name="connsiteX1" fmla="*/ 294290 w 294290"/>
              <a:gd name="connsiteY1" fmla="*/ 0 h 64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290" h="641131">
                <a:moveTo>
                  <a:pt x="0" y="641131"/>
                </a:moveTo>
                <a:lnTo>
                  <a:pt x="294290" y="0"/>
                </a:lnTo>
              </a:path>
            </a:pathLst>
          </a:custGeom>
          <a:noFill/>
          <a:ln w="76200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>
            <a:off x="3779912" y="2458814"/>
            <a:ext cx="157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200"/>
            </a:lvl1pPr>
          </a:lstStyle>
          <a:p>
            <a:r>
              <a:rPr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右岸</a:t>
            </a:r>
            <a:r>
              <a:rPr lang="zh-TW" altLang="en-US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設計</a:t>
            </a:r>
            <a:r>
              <a:rPr lang="zh-TW" altLang="en-US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位置</a:t>
            </a:r>
            <a:r>
              <a:rPr lang="en-US" altLang="zh-TW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0K+000~0K+600</a:t>
            </a:r>
          </a:p>
        </p:txBody>
      </p:sp>
      <p:sp>
        <p:nvSpPr>
          <p:cNvPr id="39" name="矩形 38"/>
          <p:cNvSpPr/>
          <p:nvPr/>
        </p:nvSpPr>
        <p:spPr>
          <a:xfrm>
            <a:off x="3779912" y="2466053"/>
            <a:ext cx="1338626" cy="442155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5205818" y="4057622"/>
            <a:ext cx="1088336" cy="332690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5524932" y="3268356"/>
            <a:ext cx="1088336" cy="332690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5871018" y="2760525"/>
            <a:ext cx="1088336" cy="332690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6246218" y="2158316"/>
            <a:ext cx="1088336" cy="332690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8896" y="617720"/>
            <a:ext cx="7415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林邊溪右岸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林邊河濱公園往北到土地公廟，施作長度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600M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林邊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溪左岸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林邊大橋往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北到土地公廟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，挑選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處施作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463878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5076056" y="5469031"/>
            <a:ext cx="3868990" cy="120032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/>
                <a:ea typeface="微軟正黑體"/>
              </a:rPr>
              <a:t>林邊溪下游左右兩岸綠美化，建置堤頂賞鳥平台、休憩節點、階梯彩繪、重點綠美化等，營造水岸休憩廊道，賦予水與綠的</a:t>
            </a:r>
            <a:r>
              <a:rPr lang="zh-TW" altLang="en-US" b="1" dirty="0">
                <a:latin typeface="微軟正黑體"/>
                <a:ea typeface="微軟正黑體"/>
              </a:rPr>
              <a:t>實質</a:t>
            </a:r>
            <a:r>
              <a:rPr lang="zh-TW" altLang="en-US" b="1" dirty="0" smtClean="0">
                <a:latin typeface="微軟正黑體"/>
                <a:ea typeface="微軟正黑體"/>
              </a:rPr>
              <a:t>連結與意象。</a:t>
            </a:r>
            <a:endParaRPr lang="zh-TW" alt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8507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78350"/>
            <a:ext cx="91567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0" y="1988840"/>
            <a:ext cx="91440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計畫</a:t>
            </a: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內容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-</a:t>
            </a: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右岸</a:t>
            </a:r>
            <a:endParaRPr lang="en-US" altLang="zh-TW" sz="60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  <a:p>
            <a:pPr marL="457200" indent="-457200" algn="ctr">
              <a:lnSpc>
                <a:spcPct val="150000"/>
              </a:lnSpc>
              <a:buFont typeface="+mj-ea"/>
              <a:buAutoNum type="ea1ChtPeriod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760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636044" y="3832969"/>
            <a:ext cx="397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r>
              <a:rPr lang="en-US" altLang="zh-TW" dirty="0" smtClean="0">
                <a:latin typeface="+mj-ea"/>
                <a:ea typeface="+mj-ea"/>
              </a:rPr>
              <a:t>-</a:t>
            </a:r>
            <a:r>
              <a:rPr lang="zh-TW" altLang="en-US" dirty="0" smtClean="0">
                <a:latin typeface="+mj-ea"/>
                <a:ea typeface="+mj-ea"/>
              </a:rPr>
              <a:t>花台與路面高只差</a:t>
            </a:r>
            <a:r>
              <a:rPr lang="en-US" altLang="zh-TW" dirty="0" smtClean="0">
                <a:latin typeface="+mj-ea"/>
                <a:ea typeface="+mj-ea"/>
              </a:rPr>
              <a:t>15</a:t>
            </a:r>
            <a:r>
              <a:rPr lang="zh-TW" altLang="en-US" dirty="0" smtClean="0">
                <a:latin typeface="+mj-ea"/>
                <a:ea typeface="+mj-ea"/>
              </a:rPr>
              <a:t>公分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51521" y="807095"/>
            <a:ext cx="2160239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設計項目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44" y="1700808"/>
            <a:ext cx="3840000" cy="216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88" y="4202301"/>
            <a:ext cx="3840000" cy="2160000"/>
          </a:xfrm>
          <a:prstGeom prst="rect">
            <a:avLst/>
          </a:prstGeom>
        </p:spPr>
      </p:pic>
      <p:sp>
        <p:nvSpPr>
          <p:cNvPr id="37" name="文字方塊 36"/>
          <p:cNvSpPr txBox="1"/>
          <p:nvPr/>
        </p:nvSpPr>
        <p:spPr>
          <a:xfrm>
            <a:off x="1616176" y="6362301"/>
            <a:ext cx="291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r>
              <a:rPr lang="en-US" altLang="zh-TW" dirty="0" smtClean="0">
                <a:latin typeface="+mj-ea"/>
                <a:ea typeface="+mj-ea"/>
              </a:rPr>
              <a:t>-</a:t>
            </a:r>
            <a:r>
              <a:rPr lang="zh-TW" altLang="en-US" dirty="0" smtClean="0">
                <a:latin typeface="+mj-ea"/>
                <a:ea typeface="+mj-ea"/>
              </a:rPr>
              <a:t>現有階梯</a:t>
            </a:r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H="1">
            <a:off x="3145216" y="3212976"/>
            <a:ext cx="275355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/>
          <p:cNvSpPr txBox="1"/>
          <p:nvPr/>
        </p:nvSpPr>
        <p:spPr>
          <a:xfrm>
            <a:off x="5898773" y="3037641"/>
            <a:ext cx="330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既有花台拆除、新設花台</a:t>
            </a:r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41" name="直線單箭頭接點 40"/>
          <p:cNvCxnSpPr/>
          <p:nvPr/>
        </p:nvCxnSpPr>
        <p:spPr>
          <a:xfrm flipH="1">
            <a:off x="3954558" y="5303261"/>
            <a:ext cx="2088231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字方塊 42"/>
          <p:cNvSpPr txBox="1"/>
          <p:nvPr/>
        </p:nvSpPr>
        <p:spPr>
          <a:xfrm>
            <a:off x="6017435" y="5118595"/>
            <a:ext cx="330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既有階梯面材更新馬賽克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2555776" y="668594"/>
            <a:ext cx="6588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/>
                <a:ea typeface="微軟正黑體"/>
              </a:rPr>
              <a:t>承續林邊大林至親林公園段既有</a:t>
            </a:r>
            <a:r>
              <a:rPr lang="zh-TW" altLang="en-US" b="1" dirty="0">
                <a:latin typeface="微軟正黑體"/>
                <a:ea typeface="微軟正黑體"/>
              </a:rPr>
              <a:t>綠美化</a:t>
            </a:r>
            <a:r>
              <a:rPr lang="zh-TW" altLang="en-US" b="1" dirty="0" smtClean="0">
                <a:latin typeface="微軟正黑體"/>
                <a:ea typeface="微軟正黑體"/>
              </a:rPr>
              <a:t>成果，延伸向北進行堤岸綠美化。因種植寬度及深度不足，改以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新建花台</a:t>
            </a:r>
            <a:r>
              <a:rPr lang="zh-TW" altLang="en-US" b="1" dirty="0" smtClean="0">
                <a:latin typeface="微軟正黑體"/>
                <a:ea typeface="微軟正黑體"/>
              </a:rPr>
              <a:t>方式種植灌木，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不破壞原有堤防構造</a:t>
            </a:r>
            <a:r>
              <a:rPr lang="zh-TW" altLang="en-US" b="1" dirty="0" smtClean="0">
                <a:latin typeface="微軟正黑體"/>
                <a:ea typeface="微軟正黑體"/>
              </a:rPr>
              <a:t>，並增設花台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橫向排水</a:t>
            </a:r>
            <a:r>
              <a:rPr lang="zh-TW" altLang="en-US" b="1" dirty="0" smtClean="0">
                <a:latin typeface="微軟正黑體"/>
                <a:ea typeface="微軟正黑體"/>
              </a:rPr>
              <a:t>，強化排水功能。</a:t>
            </a:r>
            <a:endParaRPr lang="zh-TW" alt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7028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1961411" y="3789483"/>
            <a:ext cx="347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r>
              <a:rPr lang="en-US" altLang="zh-TW" dirty="0" smtClean="0">
                <a:latin typeface="+mj-ea"/>
                <a:ea typeface="+mj-ea"/>
              </a:rPr>
              <a:t>-</a:t>
            </a:r>
            <a:r>
              <a:rPr lang="zh-TW" altLang="en-US" dirty="0" smtClean="0">
                <a:latin typeface="+mj-ea"/>
                <a:ea typeface="+mj-ea"/>
              </a:rPr>
              <a:t>後半段無花台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51521" y="807095"/>
            <a:ext cx="2160239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設計項目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11" y="1638535"/>
            <a:ext cx="3840000" cy="216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11" y="4140028"/>
            <a:ext cx="3840000" cy="2160000"/>
          </a:xfrm>
          <a:prstGeom prst="rect">
            <a:avLst/>
          </a:prstGeom>
        </p:spPr>
      </p:pic>
      <p:sp>
        <p:nvSpPr>
          <p:cNvPr id="39" name="文字方塊 38"/>
          <p:cNvSpPr txBox="1"/>
          <p:nvPr/>
        </p:nvSpPr>
        <p:spPr>
          <a:xfrm>
            <a:off x="1961411" y="6300028"/>
            <a:ext cx="347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現況照片</a:t>
            </a:r>
            <a:r>
              <a:rPr lang="en-US" altLang="zh-TW" dirty="0" smtClean="0">
                <a:latin typeface="+mj-ea"/>
                <a:ea typeface="+mj-ea"/>
              </a:rPr>
              <a:t>-</a:t>
            </a:r>
            <a:r>
              <a:rPr lang="zh-TW" altLang="en-US" dirty="0" smtClean="0">
                <a:latin typeface="+mj-ea"/>
                <a:ea typeface="+mj-ea"/>
              </a:rPr>
              <a:t>後半段無花台</a:t>
            </a:r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 flipH="1">
            <a:off x="3335886" y="3520035"/>
            <a:ext cx="275355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6089443" y="3344700"/>
            <a:ext cx="330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新設花台</a:t>
            </a:r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>
            <a:off x="3839942" y="5630294"/>
            <a:ext cx="275355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6593499" y="5454959"/>
            <a:ext cx="330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新設花台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555776" y="668594"/>
            <a:ext cx="6588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/>
                <a:ea typeface="微軟正黑體"/>
              </a:rPr>
              <a:t>承續林邊大林至親林公園段既有</a:t>
            </a:r>
            <a:r>
              <a:rPr lang="zh-TW" altLang="en-US" b="1" dirty="0">
                <a:latin typeface="微軟正黑體"/>
                <a:ea typeface="微軟正黑體"/>
              </a:rPr>
              <a:t>綠美化</a:t>
            </a:r>
            <a:r>
              <a:rPr lang="zh-TW" altLang="en-US" b="1" dirty="0" smtClean="0">
                <a:latin typeface="微軟正黑體"/>
                <a:ea typeface="微軟正黑體"/>
              </a:rPr>
              <a:t>成果，延伸向北進行堤岸綠美化。因種植寬度及深度不足，改以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新建花台</a:t>
            </a:r>
            <a:r>
              <a:rPr lang="zh-TW" altLang="en-US" b="1" dirty="0" smtClean="0">
                <a:latin typeface="微軟正黑體"/>
                <a:ea typeface="微軟正黑體"/>
              </a:rPr>
              <a:t>方式種植灌木，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不破壞原有堤防構造</a:t>
            </a:r>
            <a:r>
              <a:rPr lang="zh-TW" altLang="en-US" b="1" dirty="0" smtClean="0">
                <a:latin typeface="微軟正黑體"/>
                <a:ea typeface="微軟正黑體"/>
              </a:rPr>
              <a:t>，並增設</a:t>
            </a:r>
            <a:r>
              <a:rPr lang="zh-TW" altLang="en-US" b="1" dirty="0">
                <a:latin typeface="微軟正黑體"/>
                <a:ea typeface="微軟正黑體"/>
              </a:rPr>
              <a:t>花</a:t>
            </a:r>
            <a:r>
              <a:rPr lang="zh-TW" altLang="en-US" b="1" dirty="0" smtClean="0">
                <a:latin typeface="微軟正黑體"/>
                <a:ea typeface="微軟正黑體"/>
              </a:rPr>
              <a:t>台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橫向排水</a:t>
            </a:r>
            <a:r>
              <a:rPr lang="zh-TW" altLang="en-US" b="1" dirty="0" smtClean="0">
                <a:latin typeface="微軟正黑體"/>
                <a:ea typeface="微軟正黑體"/>
              </a:rPr>
              <a:t>，強化排水功能。</a:t>
            </a:r>
            <a:endParaRPr lang="zh-TW" alt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675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251520" y="1196752"/>
            <a:ext cx="8496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新增花台、加強綠化</a:t>
            </a:r>
            <a:endParaRPr lang="zh-TW" altLang="en-US" sz="2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標題 1"/>
          <p:cNvSpPr txBox="1">
            <a:spLocks/>
          </p:cNvSpPr>
          <p:nvPr/>
        </p:nvSpPr>
        <p:spPr>
          <a:xfrm>
            <a:off x="107504" y="-99392"/>
            <a:ext cx="4896544" cy="8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計畫內容</a:t>
            </a:r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DB282B18-3891-4755-8C10-DB9267EA99D8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251521" y="735087"/>
            <a:ext cx="2160239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設計項目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右岸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6" t="11840" r="13656" b="37701"/>
          <a:stretch/>
        </p:blipFill>
        <p:spPr bwMode="auto">
          <a:xfrm>
            <a:off x="107505" y="1627638"/>
            <a:ext cx="8989030" cy="4609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9512" y="6237311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+mj-ea"/>
                <a:ea typeface="+mj-ea"/>
              </a:rPr>
              <a:t>註</a:t>
            </a:r>
            <a:r>
              <a:rPr lang="en-US" altLang="zh-TW" sz="1600" dirty="0" smtClean="0">
                <a:latin typeface="+mj-ea"/>
                <a:ea typeface="+mj-ea"/>
              </a:rPr>
              <a:t>:</a:t>
            </a:r>
            <a:r>
              <a:rPr lang="zh-TW" altLang="en-US" sz="1600" dirty="0" smtClean="0">
                <a:latin typeface="+mj-ea"/>
                <a:ea typeface="+mj-ea"/>
              </a:rPr>
              <a:t>考慮花台排水，每一處花台尾端設置集水井及橫向排水收集至道路旁既有水溝。</a:t>
            </a:r>
            <a:endParaRPr lang="zh-TW" altLang="en-US" sz="1600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82460" y="573325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改善後剖面圖</a:t>
            </a:r>
            <a:endParaRPr lang="zh-TW" altLang="en-US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061410" y="328498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現況剖面圖</a:t>
            </a:r>
            <a:endParaRPr lang="zh-TW" altLang="en-US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914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6255</TotalTime>
  <Words>1737</Words>
  <Application>Microsoft Office PowerPoint</Application>
  <PresentationFormat>如螢幕大小 (4:3)</PresentationFormat>
  <Paragraphs>309</Paragraphs>
  <Slides>44</Slides>
  <Notes>20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45" baseType="lpstr">
      <vt:lpstr>流線</vt:lpstr>
      <vt:lpstr>PowerPoint 簡報</vt:lpstr>
      <vt:lpstr>PowerPoint 簡報</vt:lpstr>
      <vt:lpstr>簡報順序</vt:lpstr>
      <vt:lpstr>PowerPoint 簡報</vt:lpstr>
      <vt:lpstr> 計畫位置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壹、會議時間：106年9月11日上午10時00分 貳、會議地點：林邊鄉公所 參、主 持 人：張技正國輝 　　　　　　　　　　　　　　　　　　　　　記錄：柯廷育 肆、簡 報 者：聯地工程顧問股份有限公司 伍、擬辦治理工程河川(排水)：林邊溪 各單位意見及回復如下： 林邊段建議可施作涼亭供民眾休憩？階梯防滑請注意，植栽維護水管建議配置。 意見回覆：涼亭本府將再研議設置，階梯防滑及澆灌水管再請設計公司納入考量。 右岸林邊端抽水平台旁是否可適度美化? 意見回覆：將請設計公司納入考量。 羌園抽水站後堤內高灘地可綠美化。 意見回覆：將請設計公司納入考量。 結論： 後續將依公聽會意見，納入設計考量，本案會後將提報前瞻計劃水環境建設爭取經費辦理。  </vt:lpstr>
      <vt:lpstr>PowerPoint 簡報</vt:lpstr>
      <vt:lpstr>簡報順序</vt:lpstr>
      <vt:lpstr>PowerPoint 簡報</vt:lpstr>
      <vt:lpstr> 計畫位置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壹、會議時間：106年9月7日上午10時00分 貳、會議地點：車城鄉公所 參、主 持 人：劉科長倖誌　　　　　　　　　　　　　　　　　　　　　　記錄：柯廷育 肆、簡 報 者：聯地工程顧問股份有限公司 伍、擬辦治理工程河川(排水)：保力溪 陸、各單位意見及回復如下： 水防道路旁植栽易生雜草、害蟲如何維護？ 意見回覆：工程將編列一年維護，日後研議由地方社區或團體認養，仍請地方協助。 是否可施做路燈或景觀燈？欖仁樹種不建議易落葉落果。 意見回覆：景觀燈施作涉後續電費及維護，暫不考慮有需求可由公所同意後提出，樹種部分再請設計公司檢討。 建議可種臺灣欒樹。 意見回覆：樹種部分再請設計公司檢討。 結論： 後續將依公聽會意見，納入設計考量，本案會後將提報前瞻計劃水環境建設爭取經費辦理。  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567</cp:revision>
  <cp:lastPrinted>2017-09-21T13:46:04Z</cp:lastPrinted>
  <dcterms:created xsi:type="dcterms:W3CDTF">2016-05-29T09:58:33Z</dcterms:created>
  <dcterms:modified xsi:type="dcterms:W3CDTF">2017-09-21T14:15:30Z</dcterms:modified>
</cp:coreProperties>
</file>