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5" r:id="rId2"/>
    <p:sldId id="266" r:id="rId3"/>
    <p:sldId id="275" r:id="rId4"/>
    <p:sldId id="269" r:id="rId5"/>
    <p:sldId id="270" r:id="rId6"/>
    <p:sldId id="276" r:id="rId7"/>
    <p:sldId id="267" r:id="rId8"/>
    <p:sldId id="268" r:id="rId9"/>
    <p:sldId id="277" r:id="rId10"/>
    <p:sldId id="260" r:id="rId11"/>
    <p:sldId id="278" r:id="rId12"/>
    <p:sldId id="261" r:id="rId13"/>
    <p:sldId id="271" r:id="rId14"/>
    <p:sldId id="279" r:id="rId15"/>
    <p:sldId id="263" r:id="rId16"/>
    <p:sldId id="272" r:id="rId17"/>
    <p:sldId id="280" r:id="rId18"/>
    <p:sldId id="273" r:id="rId19"/>
    <p:sldId id="274" r:id="rId20"/>
  </p:sldIdLst>
  <p:sldSz cx="9144000" cy="6858000" type="screen4x3"/>
  <p:notesSz cx="67849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guide id="3" orient="horz" pos="3224">
          <p15:clr>
            <a:srgbClr val="A4A3A4"/>
          </p15:clr>
        </p15:guide>
        <p15:guide id="4"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0144E"/>
    <a:srgbClr val="66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1" autoAdjust="0"/>
    <p:restoredTop sz="94636"/>
  </p:normalViewPr>
  <p:slideViewPr>
    <p:cSldViewPr>
      <p:cViewPr>
        <p:scale>
          <a:sx n="125" d="100"/>
          <a:sy n="125" d="100"/>
        </p:scale>
        <p:origin x="-738" y="-72"/>
      </p:cViewPr>
      <p:guideLst>
        <p:guide orient="horz" pos="2160"/>
        <p:guide pos="2880"/>
      </p:guideLst>
    </p:cSldViewPr>
  </p:slideViewPr>
  <p:notesTextViewPr>
    <p:cViewPr>
      <p:scale>
        <a:sx n="1" d="1"/>
        <a:sy n="1" d="1"/>
      </p:scale>
      <p:origin x="0" y="0"/>
    </p:cViewPr>
  </p:notesTextViewPr>
  <p:notesViewPr>
    <p:cSldViewPr>
      <p:cViewPr varScale="1">
        <p:scale>
          <a:sx n="37" d="100"/>
          <a:sy n="37" d="100"/>
        </p:scale>
        <p:origin x="-2395" y="-101"/>
      </p:cViewPr>
      <p:guideLst>
        <p:guide orient="horz" pos="3034"/>
        <p:guide orient="horz" pos="3128"/>
        <p:guide pos="2046"/>
        <p:guide pos="21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1"/>
            <a:ext cx="2940156" cy="496491"/>
          </a:xfrm>
          <a:prstGeom prst="rect">
            <a:avLst/>
          </a:prstGeom>
        </p:spPr>
        <p:txBody>
          <a:bodyPr vert="horz" lIns="91394" tIns="45696" rIns="91394" bIns="45696" rtlCol="0"/>
          <a:lstStyle>
            <a:lvl1pPr algn="l">
              <a:defRPr sz="1200"/>
            </a:lvl1pPr>
          </a:lstStyle>
          <a:p>
            <a:endParaRPr lang="zh-TW" altLang="en-US"/>
          </a:p>
        </p:txBody>
      </p:sp>
      <p:sp>
        <p:nvSpPr>
          <p:cNvPr id="3" name="日期版面配置區 2"/>
          <p:cNvSpPr>
            <a:spLocks noGrp="1"/>
          </p:cNvSpPr>
          <p:nvPr>
            <p:ph type="dt" sz="quarter" idx="1"/>
          </p:nvPr>
        </p:nvSpPr>
        <p:spPr>
          <a:xfrm>
            <a:off x="3843250" y="1"/>
            <a:ext cx="2940156" cy="496491"/>
          </a:xfrm>
          <a:prstGeom prst="rect">
            <a:avLst/>
          </a:prstGeom>
        </p:spPr>
        <p:txBody>
          <a:bodyPr vert="horz" lIns="91394" tIns="45696" rIns="91394" bIns="45696" rtlCol="0"/>
          <a:lstStyle>
            <a:lvl1pPr algn="r">
              <a:defRPr sz="1200"/>
            </a:lvl1pPr>
          </a:lstStyle>
          <a:p>
            <a:fld id="{F2CEDBE7-C797-4A3F-9169-2F77084F602B}" type="datetimeFigureOut">
              <a:rPr lang="zh-TW" altLang="en-US" smtClean="0"/>
              <a:pPr/>
              <a:t>2017/9/13</a:t>
            </a:fld>
            <a:endParaRPr lang="zh-TW" altLang="en-US"/>
          </a:p>
        </p:txBody>
      </p:sp>
      <p:sp>
        <p:nvSpPr>
          <p:cNvPr id="4" name="頁尾版面配置區 3"/>
          <p:cNvSpPr>
            <a:spLocks noGrp="1"/>
          </p:cNvSpPr>
          <p:nvPr>
            <p:ph type="ftr" sz="quarter" idx="2"/>
          </p:nvPr>
        </p:nvSpPr>
        <p:spPr>
          <a:xfrm>
            <a:off x="2" y="9431600"/>
            <a:ext cx="2940156" cy="496491"/>
          </a:xfrm>
          <a:prstGeom prst="rect">
            <a:avLst/>
          </a:prstGeom>
        </p:spPr>
        <p:txBody>
          <a:bodyPr vert="horz" lIns="91394" tIns="45696" rIns="91394" bIns="4569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3250" y="9431600"/>
            <a:ext cx="2940156" cy="496491"/>
          </a:xfrm>
          <a:prstGeom prst="rect">
            <a:avLst/>
          </a:prstGeom>
        </p:spPr>
        <p:txBody>
          <a:bodyPr vert="horz" lIns="91394" tIns="45696" rIns="91394" bIns="45696" rtlCol="0" anchor="b"/>
          <a:lstStyle>
            <a:lvl1pPr algn="r">
              <a:defRPr sz="1200"/>
            </a:lvl1pPr>
          </a:lstStyle>
          <a:p>
            <a:fld id="{0A7BA6AB-950C-4D29-B3C1-C4C950639F57}" type="slidenum">
              <a:rPr lang="zh-TW" altLang="en-US" smtClean="0"/>
              <a:pPr/>
              <a:t>‹#›</a:t>
            </a:fld>
            <a:endParaRPr lang="zh-TW" altLang="en-US"/>
          </a:p>
        </p:txBody>
      </p:sp>
    </p:spTree>
    <p:extLst>
      <p:ext uri="{BB962C8B-B14F-4D97-AF65-F5344CB8AC3E}">
        <p14:creationId xmlns:p14="http://schemas.microsoft.com/office/powerpoint/2010/main" val="2434625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1"/>
            <a:ext cx="2940156" cy="496491"/>
          </a:xfrm>
          <a:prstGeom prst="rect">
            <a:avLst/>
          </a:prstGeom>
        </p:spPr>
        <p:txBody>
          <a:bodyPr vert="horz" lIns="91394" tIns="45696" rIns="91394" bIns="45696" rtlCol="0"/>
          <a:lstStyle>
            <a:lvl1pPr algn="l">
              <a:defRPr sz="1200"/>
            </a:lvl1pPr>
          </a:lstStyle>
          <a:p>
            <a:endParaRPr lang="zh-TW" altLang="en-US"/>
          </a:p>
        </p:txBody>
      </p:sp>
      <p:sp>
        <p:nvSpPr>
          <p:cNvPr id="3" name="日期版面配置區 2"/>
          <p:cNvSpPr>
            <a:spLocks noGrp="1"/>
          </p:cNvSpPr>
          <p:nvPr>
            <p:ph type="dt" idx="1"/>
          </p:nvPr>
        </p:nvSpPr>
        <p:spPr>
          <a:xfrm>
            <a:off x="3843250" y="1"/>
            <a:ext cx="2940156" cy="496491"/>
          </a:xfrm>
          <a:prstGeom prst="rect">
            <a:avLst/>
          </a:prstGeom>
        </p:spPr>
        <p:txBody>
          <a:bodyPr vert="horz" lIns="91394" tIns="45696" rIns="91394" bIns="45696" rtlCol="0"/>
          <a:lstStyle>
            <a:lvl1pPr algn="r">
              <a:defRPr sz="1200"/>
            </a:lvl1pPr>
          </a:lstStyle>
          <a:p>
            <a:fld id="{19C664DA-5A17-409C-80BD-AE235428EAF2}" type="datetimeFigureOut">
              <a:rPr lang="zh-TW" altLang="en-US" smtClean="0"/>
              <a:pPr/>
              <a:t>2017/9/13</a:t>
            </a:fld>
            <a:endParaRPr lang="zh-TW" altLang="en-US"/>
          </a:p>
        </p:txBody>
      </p:sp>
      <p:sp>
        <p:nvSpPr>
          <p:cNvPr id="4" name="投影片圖像版面配置區 3"/>
          <p:cNvSpPr>
            <a:spLocks noGrp="1" noRot="1" noChangeAspect="1"/>
          </p:cNvSpPr>
          <p:nvPr>
            <p:ph type="sldImg" idx="2"/>
          </p:nvPr>
        </p:nvSpPr>
        <p:spPr>
          <a:xfrm>
            <a:off x="911225" y="746125"/>
            <a:ext cx="4962525" cy="3722688"/>
          </a:xfrm>
          <a:prstGeom prst="rect">
            <a:avLst/>
          </a:prstGeom>
          <a:noFill/>
          <a:ln w="12700">
            <a:solidFill>
              <a:prstClr val="black"/>
            </a:solidFill>
          </a:ln>
        </p:spPr>
        <p:txBody>
          <a:bodyPr vert="horz" lIns="91394" tIns="45696" rIns="91394" bIns="45696" rtlCol="0" anchor="ctr"/>
          <a:lstStyle/>
          <a:p>
            <a:endParaRPr lang="zh-TW" altLang="en-US"/>
          </a:p>
        </p:txBody>
      </p:sp>
      <p:sp>
        <p:nvSpPr>
          <p:cNvPr id="5" name="備忘稿版面配置區 4"/>
          <p:cNvSpPr>
            <a:spLocks noGrp="1"/>
          </p:cNvSpPr>
          <p:nvPr>
            <p:ph type="body" sz="quarter" idx="3"/>
          </p:nvPr>
        </p:nvSpPr>
        <p:spPr>
          <a:xfrm>
            <a:off x="678498" y="4716662"/>
            <a:ext cx="5427980" cy="4468416"/>
          </a:xfrm>
          <a:prstGeom prst="rect">
            <a:avLst/>
          </a:prstGeom>
        </p:spPr>
        <p:txBody>
          <a:bodyPr vert="horz" lIns="91394" tIns="45696" rIns="91394" bIns="45696"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2" y="9431600"/>
            <a:ext cx="2940156" cy="496491"/>
          </a:xfrm>
          <a:prstGeom prst="rect">
            <a:avLst/>
          </a:prstGeom>
        </p:spPr>
        <p:txBody>
          <a:bodyPr vert="horz" lIns="91394" tIns="45696" rIns="91394" bIns="45696"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3250" y="9431600"/>
            <a:ext cx="2940156" cy="496491"/>
          </a:xfrm>
          <a:prstGeom prst="rect">
            <a:avLst/>
          </a:prstGeom>
        </p:spPr>
        <p:txBody>
          <a:bodyPr vert="horz" lIns="91394" tIns="45696" rIns="91394" bIns="45696" rtlCol="0" anchor="b"/>
          <a:lstStyle>
            <a:lvl1pPr algn="r">
              <a:defRPr sz="1200"/>
            </a:lvl1pPr>
          </a:lstStyle>
          <a:p>
            <a:fld id="{07EA35EE-3DAC-4410-B44D-3FEF33C7960B}" type="slidenum">
              <a:rPr lang="zh-TW" altLang="en-US" smtClean="0"/>
              <a:pPr/>
              <a:t>‹#›</a:t>
            </a:fld>
            <a:endParaRPr lang="zh-TW" altLang="en-US"/>
          </a:p>
        </p:txBody>
      </p:sp>
    </p:spTree>
    <p:extLst>
      <p:ext uri="{BB962C8B-B14F-4D97-AF65-F5344CB8AC3E}">
        <p14:creationId xmlns:p14="http://schemas.microsoft.com/office/powerpoint/2010/main" val="11136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44823" y="9433323"/>
            <a:ext cx="2940156" cy="496491"/>
          </a:xfrm>
          <a:prstGeom prst="rect">
            <a:avLst/>
          </a:prstGeom>
          <a:noFill/>
          <a:ln w="9525">
            <a:noFill/>
            <a:miter lim="800000"/>
            <a:headEnd/>
            <a:tailEnd/>
          </a:ln>
        </p:spPr>
        <p:txBody>
          <a:bodyPr lIns="91381" tIns="45691" rIns="91381" bIns="45691" anchor="b"/>
          <a:lstStyle/>
          <a:p>
            <a:pPr algn="r"/>
            <a:fld id="{D712E1F4-4DAA-45F6-805B-A7779E092929}" type="slidenum">
              <a:rPr lang="en-US" altLang="zh-TW" sz="1200">
                <a:latin typeface="Times New Roman" pitchFamily="18" charset="0"/>
              </a:rPr>
              <a:pPr algn="r"/>
              <a:t>10</a:t>
            </a:fld>
            <a:endParaRPr lang="en-US" altLang="zh-TW" sz="1200">
              <a:latin typeface="Times New Roman" pitchFamily="18"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85604" indent="-285604">
              <a:buFontTx/>
              <a:buChar char="•"/>
            </a:pPr>
            <a:r>
              <a:rPr lang="zh-TW" altLang="en-US" sz="1600"/>
              <a:t>學員長 </a:t>
            </a:r>
            <a:r>
              <a:rPr lang="en-US" altLang="zh-TW" sz="1600"/>
              <a:t>/</a:t>
            </a:r>
            <a:r>
              <a:rPr lang="zh-TW" altLang="en-US" sz="1600"/>
              <a:t> 第一名？</a:t>
            </a:r>
            <a:endParaRPr lang="en-US" altLang="zh-TW" sz="1600"/>
          </a:p>
          <a:p>
            <a:pPr marL="285604" indent="-285604">
              <a:buFontTx/>
              <a:buChar char="•"/>
            </a:pPr>
            <a:endParaRPr lang="zh-TW" altLang="zh-TW" sz="1600"/>
          </a:p>
        </p:txBody>
      </p:sp>
    </p:spTree>
    <p:extLst>
      <p:ext uri="{BB962C8B-B14F-4D97-AF65-F5344CB8AC3E}">
        <p14:creationId xmlns:p14="http://schemas.microsoft.com/office/powerpoint/2010/main" val="20952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44823" y="9433323"/>
            <a:ext cx="2940156" cy="496491"/>
          </a:xfrm>
          <a:prstGeom prst="rect">
            <a:avLst/>
          </a:prstGeom>
          <a:noFill/>
          <a:ln w="9525">
            <a:noFill/>
            <a:miter lim="800000"/>
            <a:headEnd/>
            <a:tailEnd/>
          </a:ln>
        </p:spPr>
        <p:txBody>
          <a:bodyPr lIns="91381" tIns="45691" rIns="91381" bIns="45691" anchor="b"/>
          <a:lstStyle/>
          <a:p>
            <a:pPr algn="r"/>
            <a:fld id="{D712E1F4-4DAA-45F6-805B-A7779E092929}" type="slidenum">
              <a:rPr lang="en-US" altLang="zh-TW" sz="1200">
                <a:latin typeface="Times New Roman" pitchFamily="18" charset="0"/>
              </a:rPr>
              <a:pPr algn="r"/>
              <a:t>12</a:t>
            </a:fld>
            <a:endParaRPr lang="en-US" altLang="zh-TW" sz="1200">
              <a:latin typeface="Times New Roman" pitchFamily="18"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85604" indent="-285604">
              <a:buFontTx/>
              <a:buChar char="•"/>
            </a:pPr>
            <a:r>
              <a:rPr lang="zh-TW" altLang="en-US" sz="1600"/>
              <a:t>學員長 </a:t>
            </a:r>
            <a:r>
              <a:rPr lang="en-US" altLang="zh-TW" sz="1600"/>
              <a:t>/</a:t>
            </a:r>
            <a:r>
              <a:rPr lang="zh-TW" altLang="en-US" sz="1600"/>
              <a:t> 第一名？</a:t>
            </a:r>
            <a:endParaRPr lang="en-US" altLang="zh-TW" sz="1600"/>
          </a:p>
          <a:p>
            <a:pPr marL="285604" indent="-285604">
              <a:buFontTx/>
              <a:buChar char="•"/>
            </a:pPr>
            <a:endParaRPr lang="zh-TW" altLang="zh-TW" sz="1600"/>
          </a:p>
        </p:txBody>
      </p:sp>
    </p:spTree>
    <p:extLst>
      <p:ext uri="{BB962C8B-B14F-4D97-AF65-F5344CB8AC3E}">
        <p14:creationId xmlns:p14="http://schemas.microsoft.com/office/powerpoint/2010/main" val="399440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33FB353-7683-4380-A36F-D756F468EA43}" type="datetime1">
              <a:rPr lang="zh-TW" altLang="en-US" smtClean="0"/>
              <a:pPr/>
              <a:t>2017/9/13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186407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A99E2E0-960F-4A22-9DE5-CD53E2468BBA}" type="datetime1">
              <a:rPr lang="zh-TW" altLang="en-US" smtClean="0"/>
              <a:pPr/>
              <a:t>2017/9/13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135868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CED2C47-9B66-49E2-8309-05AC504E8A64}" type="datetime1">
              <a:rPr lang="zh-TW" altLang="en-US" smtClean="0"/>
              <a:pPr/>
              <a:t>2017/9/13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8D9D49B-AABD-4C47-8FD1-02BB7847F912}" type="slidenum">
              <a:rPr lang="zh-TW" altLang="en-US" smtClean="0"/>
              <a:pPr/>
              <a:t>‹#›</a:t>
            </a:fld>
            <a:endParaRPr lang="zh-TW" altLang="en-US"/>
          </a:p>
        </p:txBody>
      </p:sp>
      <p:sp>
        <p:nvSpPr>
          <p:cNvPr id="7" name="投影片編號版面配置區 1"/>
          <p:cNvSpPr txBox="1">
            <a:spLocks/>
          </p:cNvSpPr>
          <p:nvPr userDrawn="1"/>
        </p:nvSpPr>
        <p:spPr>
          <a:xfrm>
            <a:off x="8745884" y="6427788"/>
            <a:ext cx="431800" cy="430212"/>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12229D8-4DE0-4807-A163-5B9E8A67E726}" type="slidenum">
              <a:rPr kumimoji="1" lang="en-US" altLang="zh-TW" sz="1400" b="0" i="0" u="none" strike="noStrike" kern="1200" cap="none" spc="0" normalizeH="0" baseline="0" noProof="0" smtClean="0">
                <a:ln>
                  <a:noFill/>
                </a:ln>
                <a:solidFill>
                  <a:schemeClr val="tx1"/>
                </a:solidFill>
                <a:effectLst/>
                <a:uLnTx/>
                <a:uFillTx/>
                <a:latin typeface="微軟正黑體" pitchFamily="34" charset="-120"/>
                <a:ea typeface="微軟正黑體" pitchFamily="34"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15807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E20CFD-2BEC-4B9C-84FC-5D6CCBF1C59A}" type="datetime1">
              <a:rPr lang="zh-TW" altLang="en-US" smtClean="0"/>
              <a:pPr/>
              <a:t>2017/9/13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269883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86C2BC4-9485-4CEC-9B3B-77FB22D5A4A5}" type="datetime1">
              <a:rPr lang="zh-TW" altLang="en-US" smtClean="0"/>
              <a:pPr/>
              <a:t>2017/9/13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125203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97EE4DB-AC37-4922-AFC1-7F4DEF5F6DBA}" type="datetime1">
              <a:rPr lang="zh-TW" altLang="en-US" smtClean="0"/>
              <a:pPr/>
              <a:t>2017/9/13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172425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E36F11E-EB2A-44F0-98EE-995C376E2966}" type="datetime1">
              <a:rPr lang="zh-TW" altLang="en-US" smtClean="0"/>
              <a:pPr/>
              <a:t>2017/9/13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3082033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6ABBD105-B5D1-4BE0-B009-D82B230F9BBB}" type="datetime1">
              <a:rPr lang="zh-TW" altLang="en-US" smtClean="0"/>
              <a:pPr/>
              <a:t>2017/9/13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169490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3704A56-8BD5-41AB-9973-D36B4A7FB0A3}" type="datetime1">
              <a:rPr lang="zh-TW" altLang="en-US" smtClean="0"/>
              <a:pPr/>
              <a:t>2017/9/13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8D9D49B-AABD-4C47-8FD1-02BB7847F912}" type="slidenum">
              <a:rPr lang="zh-TW" altLang="en-US" smtClean="0"/>
              <a:pPr/>
              <a:t>‹#›</a:t>
            </a:fld>
            <a:endParaRPr lang="zh-TW" altLang="en-US"/>
          </a:p>
        </p:txBody>
      </p:sp>
      <p:pic>
        <p:nvPicPr>
          <p:cNvPr id="5" name="Picture 33" descr="底圖0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w="9525">
            <a:noFill/>
            <a:miter lim="800000"/>
            <a:headEnd/>
            <a:tailEnd/>
          </a:ln>
        </p:spPr>
      </p:pic>
    </p:spTree>
    <p:extLst>
      <p:ext uri="{BB962C8B-B14F-4D97-AF65-F5344CB8AC3E}">
        <p14:creationId xmlns:p14="http://schemas.microsoft.com/office/powerpoint/2010/main" val="183719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48F3200-DDC9-471E-8D24-904425388A72}" type="datetime1">
              <a:rPr lang="zh-TW" altLang="en-US" smtClean="0"/>
              <a:pPr/>
              <a:t>2017/9/13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2426275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4A5E420-C57C-43CE-BEED-3FCEA2F54B51}" type="datetime1">
              <a:rPr lang="zh-TW" altLang="en-US" smtClean="0"/>
              <a:pPr/>
              <a:t>2017/9/13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8D9D49B-AABD-4C47-8FD1-02BB7847F912}" type="slidenum">
              <a:rPr lang="zh-TW" altLang="en-US" smtClean="0"/>
              <a:pPr/>
              <a:t>‹#›</a:t>
            </a:fld>
            <a:endParaRPr lang="zh-TW" altLang="en-US"/>
          </a:p>
        </p:txBody>
      </p:sp>
    </p:spTree>
    <p:extLst>
      <p:ext uri="{BB962C8B-B14F-4D97-AF65-F5344CB8AC3E}">
        <p14:creationId xmlns:p14="http://schemas.microsoft.com/office/powerpoint/2010/main" val="51718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8E275-46E8-4C5B-8464-19B1D822A8AC}" type="datetime1">
              <a:rPr lang="zh-TW" altLang="en-US" smtClean="0"/>
              <a:pPr/>
              <a:t>2017/9/13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9D49B-AABD-4C47-8FD1-02BB7847F912}" type="slidenum">
              <a:rPr lang="zh-TW" altLang="en-US" smtClean="0"/>
              <a:pPr/>
              <a:t>‹#›</a:t>
            </a:fld>
            <a:endParaRPr lang="zh-TW" altLang="en-US"/>
          </a:p>
        </p:txBody>
      </p:sp>
      <p:sp>
        <p:nvSpPr>
          <p:cNvPr id="7" name="投影片編號版面配置區 1"/>
          <p:cNvSpPr txBox="1">
            <a:spLocks/>
          </p:cNvSpPr>
          <p:nvPr userDrawn="1"/>
        </p:nvSpPr>
        <p:spPr>
          <a:xfrm>
            <a:off x="8745884" y="6427788"/>
            <a:ext cx="431800" cy="430212"/>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12229D8-4DE0-4807-A163-5B9E8A67E726}" type="slidenum">
              <a:rPr kumimoji="1" lang="en-US" altLang="zh-TW" sz="1400" b="0" i="0" u="none" strike="noStrike" kern="1200" cap="none" spc="0" normalizeH="0" baseline="0" noProof="0" smtClean="0">
                <a:ln>
                  <a:noFill/>
                </a:ln>
                <a:solidFill>
                  <a:schemeClr val="tx1"/>
                </a:solidFill>
                <a:effectLst/>
                <a:uLnTx/>
                <a:uFillTx/>
                <a:latin typeface="微軟正黑體" pitchFamily="34" charset="-120"/>
                <a:ea typeface="微軟正黑體" pitchFamily="34" charset="-120"/>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4127488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文字方塊 5"/>
          <p:cNvSpPr txBox="1"/>
          <p:nvPr/>
        </p:nvSpPr>
        <p:spPr>
          <a:xfrm>
            <a:off x="950640" y="2420888"/>
            <a:ext cx="7416824" cy="1877437"/>
          </a:xfrm>
          <a:prstGeom prst="rect">
            <a:avLst/>
          </a:prstGeom>
          <a:noFill/>
        </p:spPr>
        <p:txBody>
          <a:bodyPr wrap="square" rtlCol="0">
            <a:spAutoFit/>
          </a:bodyPr>
          <a:lstStyle/>
          <a:p>
            <a:pPr algn="ctr"/>
            <a:r>
              <a:rPr lang="zh-TW" altLang="en-US" sz="4000" b="1" dirty="0" smtClean="0">
                <a:latin typeface="微軟正黑體" panose="020B0604030504040204" pitchFamily="34" charset="-120"/>
                <a:ea typeface="微軟正黑體" panose="020B0604030504040204" pitchFamily="34" charset="-120"/>
                <a:cs typeface="DFPMingUBold-B5" charset="-120"/>
              </a:rPr>
              <a:t>「全國</a:t>
            </a:r>
            <a:r>
              <a:rPr lang="zh-TW" altLang="en-US" sz="4000" b="1" dirty="0">
                <a:latin typeface="微軟正黑體" panose="020B0604030504040204" pitchFamily="34" charset="-120"/>
                <a:ea typeface="微軟正黑體" panose="020B0604030504040204" pitchFamily="34" charset="-120"/>
                <a:cs typeface="DFPMingUBold-B5" charset="-120"/>
              </a:rPr>
              <a:t>水環境改善</a:t>
            </a:r>
            <a:r>
              <a:rPr lang="zh-TW" altLang="en-US" sz="4000" b="1" dirty="0" smtClean="0">
                <a:latin typeface="微軟正黑體" panose="020B0604030504040204" pitchFamily="34" charset="-120"/>
                <a:ea typeface="微軟正黑體" panose="020B0604030504040204" pitchFamily="34" charset="-120"/>
                <a:cs typeface="DFPMingUBold-B5" charset="-120"/>
              </a:rPr>
              <a:t>計畫」</a:t>
            </a:r>
            <a:endParaRPr lang="en-US" altLang="zh-TW" sz="4000" b="1" dirty="0" smtClean="0">
              <a:latin typeface="微軟正黑體" panose="020B0604030504040204" pitchFamily="34" charset="-120"/>
              <a:ea typeface="微軟正黑體" panose="020B0604030504040204" pitchFamily="34" charset="-120"/>
              <a:cs typeface="DFPMingUBold-B5" charset="-120"/>
            </a:endParaRPr>
          </a:p>
          <a:p>
            <a:pPr algn="ctr"/>
            <a:endParaRPr lang="zh-TW" altLang="en-US" sz="3600" b="1" dirty="0">
              <a:latin typeface="微軟正黑體" panose="020B0604030504040204" pitchFamily="34" charset="-120"/>
              <a:ea typeface="微軟正黑體" panose="020B0604030504040204" pitchFamily="34" charset="-120"/>
              <a:cs typeface="DFPMingUBold-B5" charset="-120"/>
            </a:endParaRPr>
          </a:p>
          <a:p>
            <a:pPr algn="ctr"/>
            <a:r>
              <a:rPr lang="zh-TW" altLang="en-US" sz="3600" b="1" dirty="0">
                <a:latin typeface="微軟正黑體" panose="020B0604030504040204" pitchFamily="34" charset="-120"/>
                <a:ea typeface="微軟正黑體" panose="020B0604030504040204" pitchFamily="34" charset="-120"/>
                <a:cs typeface="DFPMingUBold-B5" charset="-120"/>
              </a:rPr>
              <a:t>中港溪東興堤岸河廊營造計畫工程</a:t>
            </a:r>
          </a:p>
        </p:txBody>
      </p:sp>
    </p:spTree>
    <p:extLst>
      <p:ext uri="{BB962C8B-B14F-4D97-AF65-F5344CB8AC3E}">
        <p14:creationId xmlns:p14="http://schemas.microsoft.com/office/powerpoint/2010/main" val="3182140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5648" t="341" r="502" b="11400"/>
          <a:stretch/>
        </p:blipFill>
        <p:spPr>
          <a:xfrm>
            <a:off x="-13544" y="1347688"/>
            <a:ext cx="9157544" cy="467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文字方塊 20"/>
          <p:cNvSpPr txBox="1"/>
          <p:nvPr/>
        </p:nvSpPr>
        <p:spPr>
          <a:xfrm>
            <a:off x="262992" y="1514873"/>
            <a:ext cx="1107996" cy="461665"/>
          </a:xfrm>
          <a:prstGeom prst="rect">
            <a:avLst/>
          </a:prstGeom>
          <a:noFill/>
        </p:spPr>
        <p:txBody>
          <a:bodyPr vert="horz" wrap="none" rtlCol="0">
            <a:spAutoFit/>
          </a:bodyPr>
          <a:lstStyle/>
          <a:p>
            <a:r>
              <a:rPr lang="zh-TW" altLang="en-US" sz="2400" b="1" dirty="0" smtClean="0">
                <a:latin typeface="微軟正黑體" pitchFamily="34" charset="-120"/>
                <a:ea typeface="微軟正黑體" pitchFamily="34" charset="-120"/>
              </a:rPr>
              <a:t>中港溪</a:t>
            </a:r>
            <a:endParaRPr lang="zh-TW" altLang="en-US" sz="2400" b="1" dirty="0">
              <a:latin typeface="微軟正黑體" pitchFamily="34" charset="-120"/>
              <a:ea typeface="微軟正黑體" pitchFamily="34" charset="-120"/>
            </a:endParaRPr>
          </a:p>
        </p:txBody>
      </p:sp>
      <p:sp>
        <p:nvSpPr>
          <p:cNvPr id="30" name="文字方塊 29"/>
          <p:cNvSpPr txBox="1"/>
          <p:nvPr/>
        </p:nvSpPr>
        <p:spPr>
          <a:xfrm rot="1050762">
            <a:off x="7123763" y="4490060"/>
            <a:ext cx="800219" cy="338554"/>
          </a:xfrm>
          <a:prstGeom prst="rect">
            <a:avLst/>
          </a:prstGeom>
          <a:noFill/>
        </p:spPr>
        <p:txBody>
          <a:bodyPr vert="horz" wrap="none" rtlCol="0">
            <a:spAutoFit/>
          </a:bodyPr>
          <a:lstStyle/>
          <a:p>
            <a:r>
              <a:rPr lang="zh-TW" altLang="en-US" sz="1600" b="1" dirty="0">
                <a:latin typeface="微軟正黑體" pitchFamily="34" charset="-120"/>
                <a:ea typeface="微軟正黑體" pitchFamily="34" charset="-120"/>
              </a:rPr>
              <a:t>籃球場</a:t>
            </a:r>
            <a:endParaRPr lang="zh-TW" altLang="en-US" sz="1600" b="1" dirty="0">
              <a:latin typeface="微軟正黑體" pitchFamily="34" charset="-120"/>
              <a:ea typeface="微軟正黑體" pitchFamily="34" charset="-120"/>
            </a:endParaRPr>
          </a:p>
        </p:txBody>
      </p:sp>
      <p:sp>
        <p:nvSpPr>
          <p:cNvPr id="22" name="文字方塊 21"/>
          <p:cNvSpPr txBox="1"/>
          <p:nvPr/>
        </p:nvSpPr>
        <p:spPr>
          <a:xfrm rot="1337758">
            <a:off x="8485246" y="4453324"/>
            <a:ext cx="461665" cy="1015663"/>
          </a:xfrm>
          <a:prstGeom prst="rect">
            <a:avLst/>
          </a:prstGeom>
          <a:noFill/>
        </p:spPr>
        <p:txBody>
          <a:bodyPr vert="eaVert" wrap="none" rtlCol="0">
            <a:spAutoFit/>
          </a:bodyPr>
          <a:lstStyle/>
          <a:p>
            <a:r>
              <a:rPr lang="zh-TW" altLang="en-US" b="1" dirty="0" smtClean="0">
                <a:latin typeface="微軟正黑體" pitchFamily="34" charset="-120"/>
                <a:ea typeface="微軟正黑體" pitchFamily="34" charset="-120"/>
              </a:rPr>
              <a:t>東興大橋</a:t>
            </a:r>
            <a:endParaRPr lang="zh-TW" altLang="en-US" b="1" dirty="0">
              <a:latin typeface="微軟正黑體" pitchFamily="34" charset="-120"/>
              <a:ea typeface="微軟正黑體" pitchFamily="34" charset="-120"/>
            </a:endParaRPr>
          </a:p>
        </p:txBody>
      </p:sp>
      <p:pic>
        <p:nvPicPr>
          <p:cNvPr id="28" name="圖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234308"/>
            <a:ext cx="3715974" cy="2786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6346" y="3084197"/>
            <a:ext cx="3607774" cy="2705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5616" y="1328834"/>
            <a:ext cx="4144371" cy="3108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圖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9773" y="1384563"/>
            <a:ext cx="3894901" cy="292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圖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9728" y="3263712"/>
            <a:ext cx="3676768" cy="2757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圖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4968" y="1268760"/>
            <a:ext cx="3746288" cy="2809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圖片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550" y="1328051"/>
            <a:ext cx="3665362" cy="2749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圖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96" y="3169435"/>
            <a:ext cx="3706461" cy="2779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圖片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272" y="1357842"/>
            <a:ext cx="3625640" cy="2719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矩形 36"/>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
        <p:nvSpPr>
          <p:cNvPr id="38" name="矩形 37"/>
          <p:cNvSpPr/>
          <p:nvPr/>
        </p:nvSpPr>
        <p:spPr>
          <a:xfrm>
            <a:off x="3529292" y="6054626"/>
            <a:ext cx="2212834" cy="400110"/>
          </a:xfrm>
          <a:prstGeom prst="rect">
            <a:avLst/>
          </a:prstGeom>
        </p:spPr>
        <p:txBody>
          <a:bodyPr wrap="square">
            <a:spAutoFit/>
          </a:bodyPr>
          <a:lstStyle/>
          <a:p>
            <a:pPr algn="ctr"/>
            <a:r>
              <a:rPr lang="zh-TW" altLang="en-US" sz="2000" b="1" dirty="0">
                <a:solidFill>
                  <a:srgbClr val="003300"/>
                </a:solidFill>
                <a:latin typeface="微軟正黑體" pitchFamily="34" charset="-120"/>
                <a:ea typeface="微軟正黑體" pitchFamily="34" charset="-120"/>
              </a:rPr>
              <a:t>基地現況</a:t>
            </a:r>
            <a:r>
              <a:rPr lang="zh-TW" altLang="en-US" sz="2000" b="1" dirty="0" smtClean="0">
                <a:solidFill>
                  <a:srgbClr val="003300"/>
                </a:solidFill>
                <a:latin typeface="微軟正黑體" pitchFamily="34" charset="-120"/>
                <a:ea typeface="微軟正黑體" pitchFamily="34" charset="-120"/>
              </a:rPr>
              <a:t>空拍圖</a:t>
            </a:r>
            <a:endParaRPr lang="zh-TW" altLang="en-US" sz="2000" dirty="0"/>
          </a:p>
        </p:txBody>
      </p:sp>
      <p:sp>
        <p:nvSpPr>
          <p:cNvPr id="39" name="矩形 38"/>
          <p:cNvSpPr/>
          <p:nvPr/>
        </p:nvSpPr>
        <p:spPr>
          <a:xfrm>
            <a:off x="5187521" y="4744890"/>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1</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44" name="矩形 43"/>
          <p:cNvSpPr/>
          <p:nvPr/>
        </p:nvSpPr>
        <p:spPr>
          <a:xfrm>
            <a:off x="3642465" y="3442819"/>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2</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45" name="矩形 44"/>
          <p:cNvSpPr/>
          <p:nvPr/>
        </p:nvSpPr>
        <p:spPr>
          <a:xfrm>
            <a:off x="2970467" y="4249826"/>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3</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46" name="矩形 45"/>
          <p:cNvSpPr/>
          <p:nvPr/>
        </p:nvSpPr>
        <p:spPr>
          <a:xfrm>
            <a:off x="4251598" y="3055069"/>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4</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47" name="矩形 46"/>
          <p:cNvSpPr/>
          <p:nvPr/>
        </p:nvSpPr>
        <p:spPr>
          <a:xfrm>
            <a:off x="6240704" y="4225195"/>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6</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48" name="矩形 47"/>
          <p:cNvSpPr/>
          <p:nvPr/>
        </p:nvSpPr>
        <p:spPr>
          <a:xfrm>
            <a:off x="4188379" y="3792891"/>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5</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49" name="矩形 48"/>
          <p:cNvSpPr/>
          <p:nvPr/>
        </p:nvSpPr>
        <p:spPr>
          <a:xfrm>
            <a:off x="6974465" y="3298087"/>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7</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50" name="矩形 49"/>
          <p:cNvSpPr/>
          <p:nvPr/>
        </p:nvSpPr>
        <p:spPr>
          <a:xfrm>
            <a:off x="937963" y="3115140"/>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9</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sp>
        <p:nvSpPr>
          <p:cNvPr id="54" name="矩形 53"/>
          <p:cNvSpPr/>
          <p:nvPr/>
        </p:nvSpPr>
        <p:spPr>
          <a:xfrm>
            <a:off x="2944850" y="3413902"/>
            <a:ext cx="274894"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US" altLang="zh-TW"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8</a:t>
            </a:r>
            <a:endParaRPr lang="zh-TW"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endParaRPr>
          </a:p>
        </p:txBody>
      </p:sp>
      <p:pic>
        <p:nvPicPr>
          <p:cNvPr id="55" name="Picture 31" descr="\\Fileserver-pt\server-file2\4.넷째마당\수연\바\바_036.png"/>
          <p:cNvPicPr preferRelativeResize="0">
            <a:picLocks noChangeArrowheads="1"/>
          </p:cNvPicPr>
          <p:nvPr/>
        </p:nvPicPr>
        <p:blipFill>
          <a:blip r:embed="rId13" cstate="print"/>
          <a:srcRect l="919" t="-1749"/>
          <a:stretch>
            <a:fillRect/>
          </a:stretch>
        </p:blipFill>
        <p:spPr bwMode="auto">
          <a:xfrm>
            <a:off x="76661" y="404664"/>
            <a:ext cx="3631243" cy="825500"/>
          </a:xfrm>
          <a:prstGeom prst="rect">
            <a:avLst/>
          </a:prstGeom>
          <a:noFill/>
          <a:ln w="9525">
            <a:noFill/>
            <a:miter lim="800000"/>
            <a:headEnd/>
            <a:tailEnd/>
          </a:ln>
        </p:spPr>
      </p:pic>
      <p:sp>
        <p:nvSpPr>
          <p:cNvPr id="56" name="矩形 55"/>
          <p:cNvSpPr/>
          <p:nvPr/>
        </p:nvSpPr>
        <p:spPr bwMode="auto">
          <a:xfrm>
            <a:off x="335733" y="579659"/>
            <a:ext cx="3372171" cy="461665"/>
          </a:xfrm>
          <a:prstGeom prst="rect">
            <a:avLst/>
          </a:prstGeom>
        </p:spPr>
        <p:txBody>
          <a:bodyPr wrap="square">
            <a:spAutoFit/>
          </a:bodyPr>
          <a:lstStyle/>
          <a:p>
            <a:pPr>
              <a:defRPr/>
            </a:pPr>
            <a:r>
              <a:rPr lang="zh-TW"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基地現況說明</a:t>
            </a:r>
            <a:endParaRPr lang="en-US" altLang="zh-TW"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cxnSp>
        <p:nvCxnSpPr>
          <p:cNvPr id="4" name="直線單箭頭接點 3"/>
          <p:cNvCxnSpPr/>
          <p:nvPr/>
        </p:nvCxnSpPr>
        <p:spPr>
          <a:xfrm flipH="1">
            <a:off x="6653045" y="3473924"/>
            <a:ext cx="321420" cy="12278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3" name="直線單箭頭接點 32"/>
          <p:cNvCxnSpPr/>
          <p:nvPr/>
        </p:nvCxnSpPr>
        <p:spPr>
          <a:xfrm>
            <a:off x="6528462" y="4403715"/>
            <a:ext cx="369339" cy="11769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直線單箭頭接點 39"/>
          <p:cNvCxnSpPr>
            <a:stCxn id="39" idx="1"/>
          </p:cNvCxnSpPr>
          <p:nvPr/>
        </p:nvCxnSpPr>
        <p:spPr>
          <a:xfrm flipH="1" flipV="1">
            <a:off x="4797336" y="4744890"/>
            <a:ext cx="390185" cy="15388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7" name="文字方塊 16"/>
          <p:cNvSpPr txBox="1"/>
          <p:nvPr/>
        </p:nvSpPr>
        <p:spPr>
          <a:xfrm>
            <a:off x="6653045" y="1330207"/>
            <a:ext cx="1214629" cy="369332"/>
          </a:xfrm>
          <a:prstGeom prst="rect">
            <a:avLst/>
          </a:prstGeom>
          <a:noFill/>
        </p:spPr>
        <p:txBody>
          <a:bodyPr wrap="square" rtlCol="0">
            <a:spAutoFit/>
          </a:bodyPr>
          <a:lstStyle/>
          <a:p>
            <a:pPr algn="ctr"/>
            <a:r>
              <a:rPr lang="zh-TW" altLang="en-US" b="1" dirty="0">
                <a:solidFill>
                  <a:srgbClr val="00B0F0"/>
                </a:solidFill>
                <a:latin typeface="微軟正黑體" pitchFamily="34" charset="-120"/>
                <a:ea typeface="微軟正黑體" pitchFamily="34" charset="-120"/>
              </a:rPr>
              <a:t>出入口</a:t>
            </a:r>
            <a:endParaRPr lang="zh-TW" altLang="en-US" b="1" dirty="0">
              <a:solidFill>
                <a:srgbClr val="00B0F0"/>
              </a:solidFill>
              <a:latin typeface="微軟正黑體" pitchFamily="34" charset="-120"/>
              <a:ea typeface="微軟正黑體" pitchFamily="34" charset="-120"/>
            </a:endParaRPr>
          </a:p>
        </p:txBody>
      </p:sp>
      <p:cxnSp>
        <p:nvCxnSpPr>
          <p:cNvPr id="51" name="直線單箭頭接點 50"/>
          <p:cNvCxnSpPr/>
          <p:nvPr/>
        </p:nvCxnSpPr>
        <p:spPr>
          <a:xfrm flipH="1">
            <a:off x="3855839" y="3238087"/>
            <a:ext cx="390186" cy="12475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2" name="直線單箭頭接點 51"/>
          <p:cNvCxnSpPr>
            <a:stCxn id="50" idx="1"/>
          </p:cNvCxnSpPr>
          <p:nvPr/>
        </p:nvCxnSpPr>
        <p:spPr>
          <a:xfrm flipH="1">
            <a:off x="611560" y="3269029"/>
            <a:ext cx="326403" cy="314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3" name="直線單箭頭接點 52"/>
          <p:cNvCxnSpPr>
            <a:stCxn id="45" idx="0"/>
          </p:cNvCxnSpPr>
          <p:nvPr/>
        </p:nvCxnSpPr>
        <p:spPr>
          <a:xfrm flipV="1">
            <a:off x="3107914" y="3875567"/>
            <a:ext cx="0" cy="37425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7" name="直線單箭頭接點 56"/>
          <p:cNvCxnSpPr>
            <a:stCxn id="54" idx="1"/>
          </p:cNvCxnSpPr>
          <p:nvPr/>
        </p:nvCxnSpPr>
        <p:spPr>
          <a:xfrm flipH="1" flipV="1">
            <a:off x="2638586" y="3535315"/>
            <a:ext cx="306264" cy="3247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8" name="直線單箭頭接點 57"/>
          <p:cNvCxnSpPr/>
          <p:nvPr/>
        </p:nvCxnSpPr>
        <p:spPr>
          <a:xfrm flipH="1">
            <a:off x="3360818" y="3750596"/>
            <a:ext cx="281647" cy="11350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0" name="直線單箭頭接點 59"/>
          <p:cNvCxnSpPr/>
          <p:nvPr/>
        </p:nvCxnSpPr>
        <p:spPr>
          <a:xfrm>
            <a:off x="4463273" y="3946779"/>
            <a:ext cx="362343" cy="11591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160067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51" presetID="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53" presetID="2" presetClass="entr" presetSubtype="4"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3" presetID="2" presetClass="entr" presetSubtype="4"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83" presetID="2" presetClass="entr" presetSubtype="4"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subTnLst>
                                    <p:set>
                                      <p:cBhvr override="childStyle">
                                        <p:cTn dur="1" fill="hold" display="0" masterRel="nextClick" afterEffect="1"/>
                                        <p:tgtEl>
                                          <p:spTgt spid="50"/>
                                        </p:tgtEl>
                                        <p:attrNameLst>
                                          <p:attrName>style.visibility</p:attrName>
                                        </p:attrNameLst>
                                      </p:cBhvr>
                                      <p:to>
                                        <p:strVal val="hidden"/>
                                      </p:to>
                                    </p:set>
                                  </p:subTnLst>
                                </p:cTn>
                              </p:par>
                              <p:par>
                                <p:cTn id="91" presetID="1" presetClass="entr" presetSubtype="0" fill="hold"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par>
                                <p:cTn id="93" presetID="2" presetClass="entr" presetSubtype="4"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4" grpId="0" animBg="1"/>
      <p:bldP spid="45" grpId="0" animBg="1"/>
      <p:bldP spid="46" grpId="0" animBg="1"/>
      <p:bldP spid="47" grpId="0" animBg="1"/>
      <p:bldP spid="48" grpId="0" animBg="1"/>
      <p:bldP spid="49" grpId="0" animBg="1"/>
      <p:bldP spid="50" grpId="0" animBg="1"/>
      <p:bldP spid="5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11</a:t>
            </a:fld>
            <a:endParaRPr lang="zh-TW" altLang="en-US"/>
          </a:p>
        </p:txBody>
      </p:sp>
      <p:sp>
        <p:nvSpPr>
          <p:cNvPr id="3" name="文字方塊 2"/>
          <p:cNvSpPr txBox="1"/>
          <p:nvPr/>
        </p:nvSpPr>
        <p:spPr>
          <a:xfrm>
            <a:off x="611560" y="2927266"/>
            <a:ext cx="8136904" cy="861774"/>
          </a:xfrm>
          <a:prstGeom prst="rect">
            <a:avLst/>
          </a:prstGeom>
          <a:noFill/>
        </p:spPr>
        <p:txBody>
          <a:bodyPr wrap="square" rtlCol="0">
            <a:spAutoFit/>
          </a:bodyPr>
          <a:lstStyle/>
          <a:p>
            <a:pPr>
              <a:lnSpc>
                <a:spcPts val="6000"/>
              </a:lnSpc>
            </a:pPr>
            <a:r>
              <a:rPr lang="zh-TW" altLang="en-US" sz="4800" b="1" dirty="0" smtClean="0">
                <a:latin typeface="微軟正黑體" panose="020B0604030504040204" pitchFamily="34" charset="-120"/>
                <a:ea typeface="微軟正黑體" panose="020B0604030504040204" pitchFamily="34" charset="-120"/>
              </a:rPr>
              <a:t>四、</a:t>
            </a:r>
            <a:r>
              <a:rPr lang="zh-TW" altLang="en-US" sz="4800" b="1" dirty="0">
                <a:latin typeface="微軟正黑體" panose="020B0604030504040204" pitchFamily="34" charset="-120"/>
                <a:ea typeface="微軟正黑體" panose="020B0604030504040204" pitchFamily="34" charset="-120"/>
              </a:rPr>
              <a:t>工程計畫願景及規劃構想</a:t>
            </a:r>
          </a:p>
        </p:txBody>
      </p:sp>
      <p:sp>
        <p:nvSpPr>
          <p:cNvPr id="4" name="矩形 3"/>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676576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bwMode="auto">
          <a:xfrm>
            <a:off x="5343167" y="-705572"/>
            <a:ext cx="4238088" cy="461666"/>
          </a:xfrm>
          <a:prstGeom prst="rect">
            <a:avLst/>
          </a:prstGeom>
        </p:spPr>
        <p:txBody>
          <a:bodyPr wrap="square">
            <a:spAutoFit/>
          </a:bodyPr>
          <a:lstStyle/>
          <a:p>
            <a:pPr>
              <a:defRPr/>
            </a:pPr>
            <a:endPar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a:xfrm>
            <a:off x="6686872" y="6309320"/>
            <a:ext cx="2133600" cy="365125"/>
          </a:xfrm>
        </p:spPr>
        <p:txBody>
          <a:bodyPr/>
          <a:lstStyle/>
          <a:p>
            <a:fld id="{18D9D49B-AABD-4C47-8FD1-02BB7847F912}" type="slidenum">
              <a:rPr lang="zh-TW" altLang="en-US" smtClean="0"/>
              <a:pPr/>
              <a:t>12</a:t>
            </a:fld>
            <a:endParaRPr lang="zh-TW" altLang="en-US"/>
          </a:p>
        </p:txBody>
      </p:sp>
      <p:sp>
        <p:nvSpPr>
          <p:cNvPr id="44" name="矩形 57"/>
          <p:cNvSpPr>
            <a:spLocks noChangeArrowheads="1"/>
          </p:cNvSpPr>
          <p:nvPr/>
        </p:nvSpPr>
        <p:spPr bwMode="auto">
          <a:xfrm>
            <a:off x="0" y="1224060"/>
            <a:ext cx="3779942" cy="5375831"/>
          </a:xfrm>
          <a:prstGeom prst="rect">
            <a:avLst/>
          </a:prstGeom>
          <a:noFill/>
          <a:ln w="9525">
            <a:noFill/>
            <a:miter lim="800000"/>
            <a:headEnd/>
            <a:tailEnd/>
          </a:ln>
        </p:spPr>
        <p:txBody>
          <a:bodyPr wrap="square">
            <a:spAutoFit/>
          </a:bodyPr>
          <a:lstStyle/>
          <a:p>
            <a:pPr>
              <a:lnSpc>
                <a:spcPts val="1600"/>
              </a:lnSpc>
              <a:spcBef>
                <a:spcPts val="600"/>
              </a:spcBef>
              <a:buFont typeface="Wingdings" pitchFamily="2" charset="2"/>
              <a:buChar char="l"/>
            </a:pPr>
            <a:r>
              <a:rPr lang="zh-TW" altLang="en-US" sz="1600" b="1" dirty="0" smtClean="0">
                <a:solidFill>
                  <a:srgbClr val="C00000"/>
                </a:solidFill>
                <a:latin typeface="微軟正黑體" pitchFamily="34" charset="-120"/>
                <a:ea typeface="微軟正黑體" pitchFamily="34" charset="-120"/>
              </a:rPr>
              <a:t>休憩廣場及運動設施：</a:t>
            </a:r>
            <a:endParaRPr lang="en-US" altLang="zh-TW" sz="1600" b="1" dirty="0" smtClean="0">
              <a:solidFill>
                <a:srgbClr val="C00000"/>
              </a:solidFill>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提供</a:t>
            </a:r>
            <a:r>
              <a:rPr lang="zh-TW" altLang="en-US" sz="1600" b="1" dirty="0">
                <a:latin typeface="微軟正黑體" pitchFamily="34" charset="-120"/>
                <a:ea typeface="微軟正黑體" pitchFamily="34" charset="-120"/>
              </a:rPr>
              <a:t>民眾</a:t>
            </a:r>
            <a:r>
              <a:rPr lang="zh-TW" altLang="en-US" sz="1600" b="1" dirty="0" smtClean="0">
                <a:latin typeface="微軟正黑體" pitchFamily="34" charset="-120"/>
                <a:ea typeface="微軟正黑體" pitchFamily="34" charset="-120"/>
              </a:rPr>
              <a:t>活動及運動</a:t>
            </a:r>
            <a:r>
              <a:rPr lang="zh-TW" altLang="en-US" sz="1600" b="1" dirty="0">
                <a:latin typeface="微軟正黑體" pitchFamily="34" charset="-120"/>
                <a:ea typeface="微軟正黑體" pitchFamily="34" charset="-120"/>
              </a:rPr>
              <a:t>使用，廣場亦可</a:t>
            </a:r>
            <a:r>
              <a:rPr lang="zh-TW" altLang="en-US" sz="1600" b="1" dirty="0" smtClean="0">
                <a:latin typeface="微軟正黑體" pitchFamily="34" charset="-120"/>
                <a:ea typeface="微軟正黑體" pitchFamily="34" charset="-120"/>
              </a:rPr>
              <a:t>舉</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辦</a:t>
            </a:r>
            <a:r>
              <a:rPr lang="zh-TW" altLang="en-US" sz="1600" b="1" dirty="0">
                <a:latin typeface="微軟正黑體" pitchFamily="34" charset="-120"/>
                <a:ea typeface="微軟正黑體" pitchFamily="34" charset="-120"/>
              </a:rPr>
              <a:t>親</a:t>
            </a:r>
            <a:r>
              <a:rPr lang="zh-TW" altLang="en-US" sz="1600" b="1" dirty="0" smtClean="0">
                <a:latin typeface="微軟正黑體" pitchFamily="34" charset="-120"/>
                <a:ea typeface="微軟正黑體" pitchFamily="34" charset="-120"/>
              </a:rPr>
              <a:t>子活動、</a:t>
            </a:r>
            <a:r>
              <a:rPr lang="zh-TW" altLang="en-US" sz="1600" b="1" dirty="0">
                <a:latin typeface="微軟正黑體" pitchFamily="34" charset="-120"/>
                <a:ea typeface="微軟正黑體" pitchFamily="34" charset="-120"/>
              </a:rPr>
              <a:t>社區活動或戶外表演</a:t>
            </a:r>
            <a:r>
              <a:rPr lang="zh-TW" altLang="en-US" sz="1600" b="1" dirty="0" smtClean="0">
                <a:latin typeface="微軟正黑體" pitchFamily="34" charset="-120"/>
                <a:ea typeface="微軟正黑體" pitchFamily="34" charset="-120"/>
              </a:rPr>
              <a:t>空間</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，彈性使用</a:t>
            </a:r>
            <a:r>
              <a:rPr lang="zh-TW" altLang="en-US" sz="1600" b="1" dirty="0">
                <a:latin typeface="微軟正黑體" pitchFamily="34" charset="-120"/>
                <a:ea typeface="微軟正黑體" pitchFamily="34" charset="-120"/>
              </a:rPr>
              <a:t>。</a:t>
            </a:r>
            <a:endParaRPr lang="en-US" altLang="zh-TW" sz="1600" b="1" dirty="0" smtClean="0">
              <a:latin typeface="微軟正黑體" pitchFamily="34" charset="-120"/>
              <a:ea typeface="微軟正黑體" pitchFamily="34" charset="-120"/>
            </a:endParaRPr>
          </a:p>
          <a:p>
            <a:pPr>
              <a:lnSpc>
                <a:spcPts val="1600"/>
              </a:lnSpc>
              <a:spcBef>
                <a:spcPts val="600"/>
              </a:spcBef>
              <a:buFont typeface="Wingdings" pitchFamily="2" charset="2"/>
              <a:buChar char="l"/>
            </a:pPr>
            <a:r>
              <a:rPr lang="zh-TW" altLang="zh-TW" sz="1600" b="1" dirty="0" smtClean="0">
                <a:solidFill>
                  <a:srgbClr val="C00000"/>
                </a:solidFill>
                <a:latin typeface="微軟正黑體" pitchFamily="34" charset="-120"/>
                <a:ea typeface="微軟正黑體" pitchFamily="34" charset="-120"/>
              </a:rPr>
              <a:t>人行步道</a:t>
            </a:r>
            <a:r>
              <a:rPr lang="zh-TW" altLang="en-US" sz="1600" b="1" dirty="0" smtClean="0">
                <a:solidFill>
                  <a:srgbClr val="C00000"/>
                </a:solidFill>
                <a:latin typeface="微軟正黑體" pitchFamily="34" charset="-120"/>
                <a:ea typeface="微軟正黑體" pitchFamily="34" charset="-120"/>
              </a:rPr>
              <a:t>：</a:t>
            </a:r>
            <a:endParaRPr lang="en-US" altLang="zh-TW" sz="1600" b="1" dirty="0" smtClean="0">
              <a:solidFill>
                <a:srgbClr val="C00000"/>
              </a:solidFill>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規劃聯外動線及迴路，  讓民眾可以在此</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健身賞景。</a:t>
            </a:r>
            <a:endParaRPr lang="en-US" altLang="zh-TW" sz="1600" b="1" dirty="0" smtClean="0">
              <a:latin typeface="微軟正黑體" pitchFamily="34" charset="-120"/>
              <a:ea typeface="微軟正黑體" pitchFamily="34" charset="-120"/>
            </a:endParaRPr>
          </a:p>
          <a:p>
            <a:pPr>
              <a:lnSpc>
                <a:spcPts val="1600"/>
              </a:lnSpc>
              <a:spcBef>
                <a:spcPts val="600"/>
              </a:spcBef>
              <a:buFont typeface="Wingdings" pitchFamily="2" charset="2"/>
              <a:buChar char="l"/>
            </a:pPr>
            <a:r>
              <a:rPr lang="zh-TW" altLang="en-US" sz="1600" b="1" dirty="0" smtClean="0">
                <a:solidFill>
                  <a:srgbClr val="C00000"/>
                </a:solidFill>
                <a:latin typeface="微軟正黑體" pitchFamily="34" charset="-120"/>
                <a:ea typeface="微軟正黑體" pitchFamily="34" charset="-120"/>
              </a:rPr>
              <a:t>多功能活動草坪：</a:t>
            </a:r>
            <a:endParaRPr lang="en-US" altLang="zh-TW" sz="1600" b="1" dirty="0" smtClean="0">
              <a:solidFill>
                <a:srgbClr val="C00000"/>
              </a:solidFill>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提供民眾活動或  打球用，亦可舉辦親子</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活動、社區活動或戶外展演空間或戶外</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劇場，彈性使用。</a:t>
            </a:r>
            <a:endParaRPr lang="en-US" altLang="zh-TW" sz="1600" b="1" dirty="0" smtClean="0">
              <a:latin typeface="微軟正黑體" pitchFamily="34" charset="-120"/>
              <a:ea typeface="微軟正黑體" pitchFamily="34" charset="-120"/>
            </a:endParaRPr>
          </a:p>
          <a:p>
            <a:pPr>
              <a:lnSpc>
                <a:spcPts val="1600"/>
              </a:lnSpc>
              <a:spcBef>
                <a:spcPts val="600"/>
              </a:spcBef>
              <a:buFont typeface="Wingdings" pitchFamily="2" charset="2"/>
              <a:buChar char="l"/>
            </a:pPr>
            <a:r>
              <a:rPr lang="zh-TW" altLang="en-US" sz="1600" b="1" dirty="0" smtClean="0">
                <a:solidFill>
                  <a:srgbClr val="C00000"/>
                </a:solidFill>
                <a:latin typeface="微軟正黑體" pitchFamily="34" charset="-120"/>
                <a:ea typeface="微軟正黑體" pitchFamily="34" charset="-120"/>
              </a:rPr>
              <a:t>寵物</a:t>
            </a:r>
            <a:r>
              <a:rPr lang="zh-TW" altLang="en-US" sz="1600" b="1" dirty="0">
                <a:solidFill>
                  <a:srgbClr val="C00000"/>
                </a:solidFill>
                <a:latin typeface="微軟正黑體" pitchFamily="34" charset="-120"/>
                <a:ea typeface="微軟正黑體" pitchFamily="34" charset="-120"/>
              </a:rPr>
              <a:t>友善互動區</a:t>
            </a:r>
            <a:r>
              <a:rPr lang="zh-TW" altLang="en-US" sz="1600" b="1" dirty="0" smtClean="0">
                <a:solidFill>
                  <a:srgbClr val="C00000"/>
                </a:solidFill>
                <a:latin typeface="微軟正黑體" pitchFamily="34" charset="-120"/>
                <a:ea typeface="微軟正黑體" pitchFamily="34" charset="-120"/>
              </a:rPr>
              <a:t>：</a:t>
            </a:r>
            <a:endParaRPr lang="en-US" altLang="zh-TW" sz="1600" b="1" dirty="0" smtClean="0">
              <a:solidFill>
                <a:srgbClr val="C00000"/>
              </a:solidFill>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藉</a:t>
            </a:r>
            <a:r>
              <a:rPr lang="zh-TW" altLang="en-US" sz="1600" b="1" dirty="0">
                <a:latin typeface="微軟正黑體" pitchFamily="34" charset="-120"/>
                <a:ea typeface="微軟正黑體" pitchFamily="34" charset="-120"/>
              </a:rPr>
              <a:t>由寵物互動</a:t>
            </a:r>
            <a:r>
              <a:rPr lang="zh-TW" altLang="en-US" sz="1600" b="1" dirty="0" smtClean="0">
                <a:latin typeface="微軟正黑體" pitchFamily="34" charset="-120"/>
                <a:ea typeface="微軟正黑體" pitchFamily="34" charset="-120"/>
              </a:rPr>
              <a:t>區   的</a:t>
            </a:r>
            <a:r>
              <a:rPr lang="zh-TW" altLang="en-US" sz="1600" b="1" dirty="0">
                <a:latin typeface="微軟正黑體" pitchFamily="34" charset="-120"/>
                <a:ea typeface="微軟正黑體" pitchFamily="34" charset="-120"/>
              </a:rPr>
              <a:t>設置，建立人與</a:t>
            </a:r>
            <a:r>
              <a:rPr lang="zh-TW" altLang="en-US" sz="1600" b="1" dirty="0" smtClean="0">
                <a:latin typeface="微軟正黑體" pitchFamily="34" charset="-120"/>
                <a:ea typeface="微軟正黑體" pitchFamily="34" charset="-120"/>
              </a:rPr>
              <a:t>寵</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物</a:t>
            </a:r>
            <a:r>
              <a:rPr lang="zh-TW" altLang="en-US" sz="1600" b="1" dirty="0">
                <a:latin typeface="微軟正黑體" pitchFamily="34" charset="-120"/>
                <a:ea typeface="微軟正黑體" pitchFamily="34" charset="-120"/>
              </a:rPr>
              <a:t>的情誼，</a:t>
            </a:r>
            <a:r>
              <a:rPr lang="zh-TW" altLang="en-US" sz="1600" b="1" dirty="0" smtClean="0">
                <a:latin typeface="微軟正黑體" pitchFamily="34" charset="-120"/>
                <a:ea typeface="微軟正黑體" pitchFamily="34" charset="-120"/>
              </a:rPr>
              <a:t>讓愛寵物人士擁有</a:t>
            </a:r>
            <a:r>
              <a:rPr lang="zh-TW" altLang="en-US" sz="1600" b="1" dirty="0">
                <a:latin typeface="微軟正黑體" pitchFamily="34" charset="-120"/>
                <a:ea typeface="微軟正黑體" pitchFamily="34" charset="-120"/>
              </a:rPr>
              <a:t>一個</a:t>
            </a:r>
            <a:r>
              <a:rPr lang="zh-TW" altLang="en-US" sz="1600" b="1" dirty="0" smtClean="0">
                <a:latin typeface="微軟正黑體" pitchFamily="34" charset="-120"/>
                <a:ea typeface="微軟正黑體" pitchFamily="34" charset="-120"/>
              </a:rPr>
              <a:t>舒適</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的</a:t>
            </a:r>
            <a:r>
              <a:rPr lang="zh-TW" altLang="en-US" sz="1600" b="1" dirty="0">
                <a:latin typeface="微軟正黑體" pitchFamily="34" charset="-120"/>
                <a:ea typeface="微軟正黑體" pitchFamily="34" charset="-120"/>
              </a:rPr>
              <a:t>環境</a:t>
            </a:r>
            <a:r>
              <a:rPr lang="zh-TW" altLang="en-US" sz="1600" b="1" dirty="0" smtClean="0">
                <a:latin typeface="微軟正黑體" pitchFamily="34" charset="-120"/>
                <a:ea typeface="微軟正黑體" pitchFamily="34" charset="-120"/>
              </a:rPr>
              <a:t>互相</a:t>
            </a:r>
            <a:r>
              <a:rPr lang="zh-TW" altLang="en-US" sz="1600" b="1" dirty="0">
                <a:latin typeface="微軟正黑體" pitchFamily="34" charset="-120"/>
                <a:ea typeface="微軟正黑體" pitchFamily="34" charset="-120"/>
              </a:rPr>
              <a:t>交流</a:t>
            </a:r>
            <a:r>
              <a:rPr lang="zh-TW" altLang="en-US" sz="1600" b="1" dirty="0" smtClean="0">
                <a:latin typeface="微軟正黑體" pitchFamily="34" charset="-120"/>
                <a:ea typeface="微軟正黑體" pitchFamily="34" charset="-120"/>
              </a:rPr>
              <a:t>。</a:t>
            </a:r>
            <a:endParaRPr lang="en-US" altLang="zh-TW" sz="1600" b="1" dirty="0" smtClean="0">
              <a:latin typeface="微軟正黑體" pitchFamily="34" charset="-120"/>
              <a:ea typeface="微軟正黑體" pitchFamily="34" charset="-120"/>
            </a:endParaRPr>
          </a:p>
          <a:p>
            <a:pPr>
              <a:lnSpc>
                <a:spcPts val="1600"/>
              </a:lnSpc>
              <a:spcBef>
                <a:spcPts val="600"/>
              </a:spcBef>
              <a:buFont typeface="Wingdings" pitchFamily="2" charset="2"/>
              <a:buChar char="l"/>
            </a:pPr>
            <a:r>
              <a:rPr lang="zh-TW" altLang="en-US" sz="1600" b="1" dirty="0" smtClean="0">
                <a:solidFill>
                  <a:srgbClr val="C00000"/>
                </a:solidFill>
                <a:latin typeface="微軟正黑體" pitchFamily="34" charset="-120"/>
                <a:ea typeface="微軟正黑體" pitchFamily="34" charset="-120"/>
              </a:rPr>
              <a:t>出入口</a:t>
            </a:r>
            <a:r>
              <a:rPr lang="zh-TW" altLang="en-US" sz="1600" b="1" dirty="0">
                <a:solidFill>
                  <a:srgbClr val="C00000"/>
                </a:solidFill>
                <a:latin typeface="微軟正黑體" pitchFamily="34" charset="-120"/>
                <a:ea typeface="微軟正黑體" pitchFamily="34" charset="-120"/>
              </a:rPr>
              <a:t>鋪面改善及入口圓形廣場</a:t>
            </a:r>
            <a:r>
              <a:rPr lang="zh-TW" altLang="en-US" sz="1600" b="1" dirty="0" smtClean="0">
                <a:solidFill>
                  <a:srgbClr val="C00000"/>
                </a:solidFill>
                <a:latin typeface="微軟正黑體" pitchFamily="34" charset="-120"/>
                <a:ea typeface="微軟正黑體" pitchFamily="34" charset="-120"/>
              </a:rPr>
              <a:t>：</a:t>
            </a:r>
            <a:endParaRPr lang="en-US" altLang="zh-TW" sz="1600" b="1" dirty="0" smtClean="0">
              <a:solidFill>
                <a:srgbClr val="C00000"/>
              </a:solidFill>
              <a:latin typeface="微軟正黑體" pitchFamily="34" charset="-120"/>
              <a:ea typeface="微軟正黑體" pitchFamily="34" charset="-120"/>
            </a:endParaRPr>
          </a:p>
          <a:p>
            <a:pPr>
              <a:lnSpc>
                <a:spcPts val="1600"/>
              </a:lnSpc>
              <a:spcBef>
                <a:spcPts val="600"/>
              </a:spcBef>
            </a:pPr>
            <a:r>
              <a:rPr lang="zh-TW" altLang="en-US" sz="1600" b="1" dirty="0">
                <a:solidFill>
                  <a:srgbClr val="C00000"/>
                </a:solidFill>
                <a:latin typeface="微軟正黑體" pitchFamily="34" charset="-120"/>
                <a:ea typeface="微軟正黑體" pitchFamily="34" charset="-120"/>
              </a:rPr>
              <a:t> </a:t>
            </a:r>
            <a:r>
              <a:rPr lang="zh-TW" altLang="en-US" sz="1600" b="1" dirty="0" smtClean="0">
                <a:latin typeface="微軟正黑體" pitchFamily="34" charset="-120"/>
                <a:ea typeface="微軟正黑體" pitchFamily="34" charset="-120"/>
              </a:rPr>
              <a:t>現有</a:t>
            </a:r>
            <a:r>
              <a:rPr lang="zh-TW" altLang="en-US" sz="1600" b="1" dirty="0">
                <a:latin typeface="微軟正黑體" pitchFamily="34" charset="-120"/>
                <a:ea typeface="微軟正黑體" pitchFamily="34" charset="-120"/>
              </a:rPr>
              <a:t>鋪面已老舊且不符現況使用</a:t>
            </a:r>
            <a:r>
              <a:rPr lang="zh-TW" altLang="en-US" sz="1600" b="1" dirty="0" smtClean="0">
                <a:latin typeface="微軟正黑體" pitchFamily="34" charset="-120"/>
                <a:ea typeface="微軟正黑體" pitchFamily="34" charset="-120"/>
              </a:rPr>
              <a:t>， 藉由</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本</a:t>
            </a:r>
            <a:r>
              <a:rPr lang="zh-TW" altLang="en-US" sz="1600" b="1" dirty="0">
                <a:latin typeface="微軟正黑體" pitchFamily="34" charset="-120"/>
                <a:ea typeface="微軟正黑體" pitchFamily="34" charset="-120"/>
              </a:rPr>
              <a:t>次計畫改善鋪面，更適合</a:t>
            </a:r>
            <a:r>
              <a:rPr lang="zh-TW" altLang="en-US" sz="1600" b="1" dirty="0" smtClean="0">
                <a:latin typeface="微軟正黑體" pitchFamily="34" charset="-120"/>
                <a:ea typeface="微軟正黑體" pitchFamily="34" charset="-120"/>
              </a:rPr>
              <a:t>未來</a:t>
            </a:r>
            <a:r>
              <a:rPr lang="zh-TW" altLang="en-US" sz="1600" b="1" dirty="0">
                <a:latin typeface="微軟正黑體" pitchFamily="34" charset="-120"/>
                <a:ea typeface="微軟正黑體" pitchFamily="34" charset="-120"/>
              </a:rPr>
              <a:t>之</a:t>
            </a:r>
            <a:r>
              <a:rPr lang="zh-TW" altLang="en-US" sz="1600" b="1" dirty="0" smtClean="0">
                <a:latin typeface="微軟正黑體" pitchFamily="34" charset="-120"/>
                <a:ea typeface="微軟正黑體" pitchFamily="34" charset="-120"/>
              </a:rPr>
              <a:t>空間</a:t>
            </a:r>
            <a:endParaRPr lang="en-US" altLang="zh-TW" sz="1600" b="1" dirty="0" smtClean="0">
              <a:latin typeface="微軟正黑體" pitchFamily="34" charset="-120"/>
              <a:ea typeface="微軟正黑體" pitchFamily="34" charset="-120"/>
            </a:endParaRPr>
          </a:p>
          <a:p>
            <a:pPr>
              <a:lnSpc>
                <a:spcPts val="1600"/>
              </a:lnSpc>
              <a:spcBef>
                <a:spcPts val="600"/>
              </a:spcBef>
            </a:pPr>
            <a:r>
              <a:rPr lang="zh-TW" altLang="en-US" sz="1600" b="1" dirty="0" smtClean="0">
                <a:latin typeface="微軟正黑體" pitchFamily="34" charset="-120"/>
                <a:ea typeface="微軟正黑體" pitchFamily="34" charset="-120"/>
              </a:rPr>
              <a:t>配置。</a:t>
            </a:r>
            <a:endParaRPr lang="en-US" altLang="zh-TW" sz="1600" b="1" dirty="0">
              <a:solidFill>
                <a:schemeClr val="accent2"/>
              </a:solidFill>
              <a:latin typeface="微軟正黑體" pitchFamily="34" charset="-120"/>
              <a:ea typeface="微軟正黑體" pitchFamily="34" charset="-120"/>
            </a:endParaRPr>
          </a:p>
        </p:txBody>
      </p:sp>
      <p:sp>
        <p:nvSpPr>
          <p:cNvPr id="8" name="矩形 7"/>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pic>
        <p:nvPicPr>
          <p:cNvPr id="11" name="圖片 10" descr="C:\Users\user\Desktop\平面配置圖 - 改-01.jpg"/>
          <p:cNvPicPr>
            <a:picLocks noChangeAspect="1"/>
          </p:cNvPicPr>
          <p:nvPr/>
        </p:nvPicPr>
        <p:blipFill rotWithShape="1">
          <a:blip r:embed="rId3" cstate="print">
            <a:extLst>
              <a:ext uri="{28A0092B-C50C-407E-A947-70E740481C1C}">
                <a14:useLocalDpi xmlns:a14="http://schemas.microsoft.com/office/drawing/2010/main" val="0"/>
              </a:ext>
            </a:extLst>
          </a:blip>
          <a:srcRect l="19157" t="4857" r="9141"/>
          <a:stretch/>
        </p:blipFill>
        <p:spPr bwMode="auto">
          <a:xfrm>
            <a:off x="3750443" y="980728"/>
            <a:ext cx="5337289" cy="4968552"/>
          </a:xfrm>
          <a:prstGeom prst="rect">
            <a:avLst/>
          </a:prstGeom>
          <a:noFill/>
          <a:ln>
            <a:noFill/>
          </a:ln>
        </p:spPr>
      </p:pic>
      <p:sp>
        <p:nvSpPr>
          <p:cNvPr id="12" name="矩形 11"/>
          <p:cNvSpPr/>
          <p:nvPr/>
        </p:nvSpPr>
        <p:spPr>
          <a:xfrm>
            <a:off x="5652120" y="5984676"/>
            <a:ext cx="1467068" cy="400110"/>
          </a:xfrm>
          <a:prstGeom prst="rect">
            <a:avLst/>
          </a:prstGeom>
        </p:spPr>
        <p:txBody>
          <a:bodyPr wrap="none">
            <a:spAutoFit/>
          </a:bodyPr>
          <a:lstStyle/>
          <a:p>
            <a:pPr algn="ctr"/>
            <a:r>
              <a:rPr lang="zh-TW" altLang="en-US" sz="2000" b="1" dirty="0">
                <a:solidFill>
                  <a:srgbClr val="003300"/>
                </a:solidFill>
                <a:latin typeface="微軟正黑體" pitchFamily="34" charset="-120"/>
                <a:ea typeface="微軟正黑體" pitchFamily="34" charset="-120"/>
              </a:rPr>
              <a:t>規劃構想</a:t>
            </a:r>
            <a:r>
              <a:rPr lang="zh-TW" altLang="en-US" sz="2000" b="1" dirty="0" smtClean="0">
                <a:solidFill>
                  <a:srgbClr val="003300"/>
                </a:solidFill>
                <a:latin typeface="微軟正黑體" pitchFamily="34" charset="-120"/>
                <a:ea typeface="微軟正黑體" pitchFamily="34" charset="-120"/>
              </a:rPr>
              <a:t>圖</a:t>
            </a:r>
            <a:endParaRPr lang="zh-TW" altLang="en-US" sz="2000" b="1" dirty="0">
              <a:solidFill>
                <a:srgbClr val="003300"/>
              </a:solidFill>
              <a:latin typeface="微軟正黑體" pitchFamily="34" charset="-120"/>
              <a:ea typeface="微軟正黑體" pitchFamily="34" charset="-120"/>
            </a:endParaRPr>
          </a:p>
        </p:txBody>
      </p:sp>
      <p:pic>
        <p:nvPicPr>
          <p:cNvPr id="13" name="Picture 31" descr="\\Fileserver-pt\server-file2\4.넷째마당\수연\바\바_036.png"/>
          <p:cNvPicPr preferRelativeResize="0">
            <a:picLocks noChangeArrowheads="1"/>
          </p:cNvPicPr>
          <p:nvPr/>
        </p:nvPicPr>
        <p:blipFill>
          <a:blip r:embed="rId4" cstate="print"/>
          <a:srcRect l="919" t="-1749"/>
          <a:stretch>
            <a:fillRect/>
          </a:stretch>
        </p:blipFill>
        <p:spPr bwMode="auto">
          <a:xfrm>
            <a:off x="76661" y="417834"/>
            <a:ext cx="3631243" cy="825500"/>
          </a:xfrm>
          <a:prstGeom prst="rect">
            <a:avLst/>
          </a:prstGeom>
          <a:noFill/>
          <a:ln w="9525">
            <a:noFill/>
            <a:miter lim="800000"/>
            <a:headEnd/>
            <a:tailEnd/>
          </a:ln>
        </p:spPr>
      </p:pic>
      <p:sp>
        <p:nvSpPr>
          <p:cNvPr id="14" name="矩形 13"/>
          <p:cNvSpPr/>
          <p:nvPr/>
        </p:nvSpPr>
        <p:spPr bwMode="auto">
          <a:xfrm>
            <a:off x="335733" y="579659"/>
            <a:ext cx="3804219" cy="461665"/>
          </a:xfrm>
          <a:prstGeom prst="rect">
            <a:avLst/>
          </a:prstGeom>
        </p:spPr>
        <p:txBody>
          <a:bodyPr wrap="square">
            <a:spAutoFit/>
          </a:bodyPr>
          <a:lstStyle/>
          <a:p>
            <a:pPr>
              <a:defRPr/>
            </a:pPr>
            <a:r>
              <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工程計畫願景及規劃構想</a:t>
            </a:r>
          </a:p>
        </p:txBody>
      </p:sp>
    </p:spTree>
    <p:extLst>
      <p:ext uri="{BB962C8B-B14F-4D97-AF65-F5344CB8AC3E}">
        <p14:creationId xmlns:p14="http://schemas.microsoft.com/office/powerpoint/2010/main" val="42131558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13</a:t>
            </a:fld>
            <a:endParaRPr lang="zh-TW" altLang="en-US"/>
          </a:p>
        </p:txBody>
      </p:sp>
      <p:pic>
        <p:nvPicPr>
          <p:cNvPr id="5" name="圖片 4" descr="C:\Users\user\Desktop\平面配置圖 - 改-01.jpg"/>
          <p:cNvPicPr>
            <a:picLocks noChangeAspect="1"/>
          </p:cNvPicPr>
          <p:nvPr/>
        </p:nvPicPr>
        <p:blipFill rotWithShape="1">
          <a:blip r:embed="rId2" cstate="print">
            <a:extLst>
              <a:ext uri="{28A0092B-C50C-407E-A947-70E740481C1C}">
                <a14:useLocalDpi xmlns:a14="http://schemas.microsoft.com/office/drawing/2010/main" val="0"/>
              </a:ext>
            </a:extLst>
          </a:blip>
          <a:srcRect l="19157" t="4857" r="9141"/>
          <a:stretch/>
        </p:blipFill>
        <p:spPr bwMode="auto">
          <a:xfrm>
            <a:off x="0" y="1124744"/>
            <a:ext cx="5185390" cy="4827147"/>
          </a:xfrm>
          <a:prstGeom prst="rect">
            <a:avLst/>
          </a:prstGeom>
          <a:noFill/>
          <a:ln>
            <a:noFill/>
          </a:ln>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153109">
            <a:off x="3845841" y="2231213"/>
            <a:ext cx="6065663" cy="3291695"/>
          </a:xfrm>
          <a:prstGeom prst="rect">
            <a:avLst/>
          </a:prstGeom>
        </p:spPr>
      </p:pic>
    </p:spTree>
    <p:extLst>
      <p:ext uri="{BB962C8B-B14F-4D97-AF65-F5344CB8AC3E}">
        <p14:creationId xmlns:p14="http://schemas.microsoft.com/office/powerpoint/2010/main" val="244633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14</a:t>
            </a:fld>
            <a:endParaRPr lang="zh-TW" altLang="en-US"/>
          </a:p>
        </p:txBody>
      </p:sp>
      <p:sp>
        <p:nvSpPr>
          <p:cNvPr id="3" name="文字方塊 2"/>
          <p:cNvSpPr txBox="1"/>
          <p:nvPr/>
        </p:nvSpPr>
        <p:spPr>
          <a:xfrm>
            <a:off x="1259632" y="2927266"/>
            <a:ext cx="6912768" cy="861774"/>
          </a:xfrm>
          <a:prstGeom prst="rect">
            <a:avLst/>
          </a:prstGeom>
          <a:noFill/>
        </p:spPr>
        <p:txBody>
          <a:bodyPr wrap="square" rtlCol="0">
            <a:spAutoFit/>
          </a:bodyPr>
          <a:lstStyle/>
          <a:p>
            <a:pPr>
              <a:lnSpc>
                <a:spcPts val="6000"/>
              </a:lnSpc>
            </a:pPr>
            <a:r>
              <a:rPr lang="zh-TW" altLang="en-US" sz="4800" b="1" dirty="0">
                <a:latin typeface="微軟正黑體" panose="020B0604030504040204" pitchFamily="34" charset="-120"/>
                <a:ea typeface="微軟正黑體" panose="020B0604030504040204" pitchFamily="34" charset="-120"/>
              </a:rPr>
              <a:t>五、工程計畫經費及期程</a:t>
            </a:r>
            <a:endParaRPr lang="en-US" altLang="zh-TW" sz="48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2543569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15</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67160213"/>
              </p:ext>
            </p:extLst>
          </p:nvPr>
        </p:nvGraphicFramePr>
        <p:xfrm>
          <a:off x="250824" y="1307426"/>
          <a:ext cx="8569648" cy="4713862"/>
        </p:xfrm>
        <a:graphic>
          <a:graphicData uri="http://schemas.openxmlformats.org/drawingml/2006/table">
            <a:tbl>
              <a:tblPr firstRow="1" bandRow="1">
                <a:tableStyleId>{5C22544A-7EE6-4342-B048-85BDC9FD1C3A}</a:tableStyleId>
              </a:tblPr>
              <a:tblGrid>
                <a:gridCol w="1831678"/>
                <a:gridCol w="3065562"/>
                <a:gridCol w="1152128"/>
                <a:gridCol w="2088232"/>
                <a:gridCol w="432048"/>
              </a:tblGrid>
              <a:tr h="915704">
                <a:tc>
                  <a:txBody>
                    <a:bodyPr/>
                    <a:lstStyle/>
                    <a:p>
                      <a:pPr algn="ctr">
                        <a:spcBef>
                          <a:spcPts val="600"/>
                        </a:spcBef>
                      </a:pPr>
                      <a:r>
                        <a:rPr lang="zh-TW" altLang="en-US" dirty="0" smtClean="0">
                          <a:latin typeface="微軟正黑體" panose="020B0604030504040204" pitchFamily="34" charset="-120"/>
                          <a:ea typeface="微軟正黑體" panose="020B0604030504040204" pitchFamily="34" charset="-120"/>
                        </a:rPr>
                        <a:t>分項工程名稱</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spcBef>
                          <a:spcPts val="600"/>
                        </a:spcBef>
                      </a:pPr>
                      <a:r>
                        <a:rPr lang="zh-TW" altLang="en-US" dirty="0" smtClean="0">
                          <a:latin typeface="微軟正黑體" panose="020B0604030504040204" pitchFamily="34" charset="-120"/>
                          <a:ea typeface="微軟正黑體" panose="020B0604030504040204" pitchFamily="34" charset="-120"/>
                        </a:rPr>
                        <a:t>主要工程項目</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spcBef>
                          <a:spcPts val="600"/>
                        </a:spcBef>
                      </a:pPr>
                      <a:r>
                        <a:rPr lang="zh-TW" altLang="en-US" dirty="0" smtClean="0">
                          <a:latin typeface="微軟正黑體" panose="020B0604030504040204" pitchFamily="34" charset="-120"/>
                          <a:ea typeface="微軟正黑體" panose="020B0604030504040204" pitchFamily="34" charset="-120"/>
                        </a:rPr>
                        <a:t>概估經費</a:t>
                      </a:r>
                      <a:endParaRPr lang="en-US" altLang="zh-TW" dirty="0" smtClean="0">
                        <a:latin typeface="微軟正黑體" panose="020B0604030504040204" pitchFamily="34" charset="-120"/>
                        <a:ea typeface="微軟正黑體" panose="020B0604030504040204" pitchFamily="34" charset="-120"/>
                      </a:endParaRPr>
                    </a:p>
                    <a:p>
                      <a:pPr algn="ctr">
                        <a:spcBef>
                          <a:spcPts val="600"/>
                        </a:spcBef>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千元</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spcBef>
                          <a:spcPts val="600"/>
                        </a:spcBef>
                      </a:pPr>
                      <a:r>
                        <a:rPr lang="zh-TW" altLang="en-US" dirty="0" smtClean="0">
                          <a:latin typeface="微軟正黑體" panose="020B0604030504040204" pitchFamily="34" charset="-120"/>
                          <a:ea typeface="微軟正黑體" panose="020B0604030504040204" pitchFamily="34" charset="-120"/>
                        </a:rPr>
                        <a:t>中央主管部會</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spcBef>
                          <a:spcPts val="600"/>
                        </a:spcBef>
                      </a:pPr>
                      <a:r>
                        <a:rPr lang="zh-TW" altLang="en-US" dirty="0" smtClean="0">
                          <a:latin typeface="微軟正黑體" panose="020B0604030504040204" pitchFamily="34" charset="-120"/>
                          <a:ea typeface="微軟正黑體" panose="020B0604030504040204" pitchFamily="34" charset="-120"/>
                        </a:rPr>
                        <a:t>備註</a:t>
                      </a:r>
                      <a:endParaRPr lang="zh-TW" altLang="en-US" dirty="0">
                        <a:latin typeface="微軟正黑體" panose="020B0604030504040204" pitchFamily="34" charset="-120"/>
                        <a:ea typeface="微軟正黑體" panose="020B0604030504040204" pitchFamily="34" charset="-120"/>
                      </a:endParaRPr>
                    </a:p>
                  </a:txBody>
                  <a:tcPr anchor="ctr"/>
                </a:tc>
              </a:tr>
              <a:tr h="2003212">
                <a:tc>
                  <a:txBody>
                    <a:bodyPr/>
                    <a:lstStyle/>
                    <a:p>
                      <a:pPr algn="l">
                        <a:spcBef>
                          <a:spcPts val="600"/>
                        </a:spcBef>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環境營造工程</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1.</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寵物友善互動區相關設施</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2.</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休憩設施及廣場</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3.</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運動設施修繕</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pPr>
                        <a:spcBef>
                          <a:spcPts val="600"/>
                        </a:spcBef>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4.</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低水護岸</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pPr>
                        <a:spcBef>
                          <a:spcPts val="600"/>
                        </a:spcBef>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5.</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植栽綠化</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algn="ctr">
                        <a:spcBef>
                          <a:spcPts val="600"/>
                        </a:spcBef>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6,000</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經濟部水利署</a:t>
                      </a:r>
                    </a:p>
                  </a:txBody>
                  <a:tcPr/>
                </a:tc>
                <a:tc>
                  <a:txBody>
                    <a:bodyPr/>
                    <a:lstStyle/>
                    <a:p>
                      <a:pPr>
                        <a:spcBef>
                          <a:spcPts val="600"/>
                        </a:spcBef>
                      </a:pPr>
                      <a:endParaRPr lang="zh-TW" altLang="en-US">
                        <a:latin typeface="微軟正黑體" panose="020B0604030504040204" pitchFamily="34" charset="-120"/>
                        <a:ea typeface="微軟正黑體" panose="020B0604030504040204" pitchFamily="34" charset="-120"/>
                      </a:endParaRPr>
                    </a:p>
                  </a:txBody>
                  <a:tcPr/>
                </a:tc>
              </a:tr>
              <a:tr h="1327352">
                <a:tc>
                  <a:txBody>
                    <a:bodyPr/>
                    <a:lstStyle/>
                    <a:p>
                      <a:pPr algn="l">
                        <a:spcBef>
                          <a:spcPts val="600"/>
                        </a:spcBef>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出入口節點及步道工程</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a:spcBef>
                          <a:spcPts val="600"/>
                        </a:spcBef>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1.</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人行步道鋪面</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pPr>
                        <a:spcBef>
                          <a:spcPts val="600"/>
                        </a:spcBef>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2.</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出入口節點整理</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4,000</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經濟部水利署</a:t>
                      </a:r>
                    </a:p>
                  </a:txBody>
                  <a:tcPr/>
                </a:tc>
                <a:tc>
                  <a:txBody>
                    <a:bodyPr/>
                    <a:lstStyle/>
                    <a:p>
                      <a:pPr>
                        <a:spcBef>
                          <a:spcPts val="600"/>
                        </a:spcBef>
                      </a:pPr>
                      <a:endParaRPr lang="zh-TW" altLang="en-US">
                        <a:latin typeface="微軟正黑體" panose="020B0604030504040204" pitchFamily="34" charset="-120"/>
                        <a:ea typeface="微軟正黑體" panose="020B0604030504040204" pitchFamily="34" charset="-120"/>
                      </a:endParaRPr>
                    </a:p>
                  </a:txBody>
                  <a:tcPr/>
                </a:tc>
              </a:tr>
              <a:tr h="467594">
                <a:tc>
                  <a:txBody>
                    <a:bodyPr/>
                    <a:lstStyle/>
                    <a:p>
                      <a:pPr algn="ctr">
                        <a:spcBef>
                          <a:spcPts val="600"/>
                        </a:spcBef>
                      </a:pPr>
                      <a:r>
                        <a:rPr lang="zh-TW" altLang="en-US" dirty="0" smtClean="0">
                          <a:latin typeface="微軟正黑體" panose="020B0604030504040204" pitchFamily="34" charset="-120"/>
                          <a:ea typeface="微軟正黑體" panose="020B0604030504040204" pitchFamily="34" charset="-120"/>
                        </a:rPr>
                        <a:t>合計</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spcBef>
                          <a:spcPts val="600"/>
                        </a:spcBef>
                      </a:pPr>
                      <a:endParaRPr lang="zh-TW" altLang="en-US">
                        <a:latin typeface="微軟正黑體" panose="020B0604030504040204" pitchFamily="34" charset="-120"/>
                        <a:ea typeface="微軟正黑體" panose="020B0604030504040204" pitchFamily="34" charset="-120"/>
                      </a:endParaRPr>
                    </a:p>
                  </a:txBody>
                  <a:tcPr/>
                </a:tc>
                <a:tc>
                  <a:txBody>
                    <a:bodyPr/>
                    <a:lstStyle/>
                    <a:p>
                      <a:pPr algn="ctr">
                        <a:spcBef>
                          <a:spcPts val="600"/>
                        </a:spcBef>
                      </a:pPr>
                      <a:r>
                        <a:rPr lang="en-US" altLang="zh-TW" dirty="0" smtClean="0">
                          <a:latin typeface="微軟正黑體" panose="020B0604030504040204" pitchFamily="34" charset="-120"/>
                          <a:ea typeface="微軟正黑體" panose="020B0604030504040204" pitchFamily="34" charset="-120"/>
                        </a:rPr>
                        <a:t>10,000</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spcBef>
                          <a:spcPts val="600"/>
                        </a:spcBef>
                      </a:pPr>
                      <a:endParaRPr lang="zh-TW" altLang="en-US" dirty="0">
                        <a:latin typeface="微軟正黑體" panose="020B0604030504040204" pitchFamily="34" charset="-120"/>
                        <a:ea typeface="微軟正黑體" panose="020B0604030504040204" pitchFamily="34" charset="-120"/>
                      </a:endParaRPr>
                    </a:p>
                  </a:txBody>
                  <a:tcPr/>
                </a:tc>
                <a:tc>
                  <a:txBody>
                    <a:bodyPr/>
                    <a:lstStyle/>
                    <a:p>
                      <a:pPr>
                        <a:spcBef>
                          <a:spcPts val="600"/>
                        </a:spcBef>
                      </a:pPr>
                      <a:endParaRPr lang="zh-TW" altLang="en-US" dirty="0">
                        <a:latin typeface="微軟正黑體" panose="020B0604030504040204" pitchFamily="34" charset="-120"/>
                        <a:ea typeface="微軟正黑體" panose="020B0604030504040204" pitchFamily="34" charset="-120"/>
                      </a:endParaRPr>
                    </a:p>
                  </a:txBody>
                  <a:tcPr/>
                </a:tc>
              </a:tr>
            </a:tbl>
          </a:graphicData>
        </a:graphic>
      </p:graphicFrame>
      <p:sp>
        <p:nvSpPr>
          <p:cNvPr id="7" name="矩形 6"/>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pic>
        <p:nvPicPr>
          <p:cNvPr id="8" name="Picture 31" descr="\\Fileserver-pt\server-file2\4.넷째마당\수연\바\바_036.png"/>
          <p:cNvPicPr preferRelativeResize="0">
            <a:picLocks noChangeArrowheads="1"/>
          </p:cNvPicPr>
          <p:nvPr/>
        </p:nvPicPr>
        <p:blipFill>
          <a:blip r:embed="rId2" cstate="print"/>
          <a:srcRect l="919" t="-1749"/>
          <a:stretch>
            <a:fillRect/>
          </a:stretch>
        </p:blipFill>
        <p:spPr bwMode="auto">
          <a:xfrm>
            <a:off x="76661" y="417834"/>
            <a:ext cx="3631243" cy="825500"/>
          </a:xfrm>
          <a:prstGeom prst="rect">
            <a:avLst/>
          </a:prstGeom>
          <a:noFill/>
          <a:ln w="9525">
            <a:noFill/>
            <a:miter lim="800000"/>
            <a:headEnd/>
            <a:tailEnd/>
          </a:ln>
        </p:spPr>
      </p:pic>
      <p:sp>
        <p:nvSpPr>
          <p:cNvPr id="9" name="矩形 8"/>
          <p:cNvSpPr/>
          <p:nvPr/>
        </p:nvSpPr>
        <p:spPr bwMode="auto">
          <a:xfrm>
            <a:off x="335733" y="579659"/>
            <a:ext cx="3804219" cy="461665"/>
          </a:xfrm>
          <a:prstGeom prst="rect">
            <a:avLst/>
          </a:prstGeom>
        </p:spPr>
        <p:txBody>
          <a:bodyPr wrap="square">
            <a:spAutoFit/>
          </a:bodyPr>
          <a:lstStyle/>
          <a:p>
            <a:pPr>
              <a:defRPr/>
            </a:pPr>
            <a:r>
              <a:rPr lang="zh-TW"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工程計畫經費</a:t>
            </a:r>
            <a:endPar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644824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16</a:t>
            </a:fld>
            <a:endParaRPr lang="zh-TW" altLang="en-US"/>
          </a:p>
        </p:txBody>
      </p:sp>
      <p:sp>
        <p:nvSpPr>
          <p:cNvPr id="3" name="矩形 2"/>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pic>
        <p:nvPicPr>
          <p:cNvPr id="4" name="Picture 31" descr="\\Fileserver-pt\server-file2\4.넷째마당\수연\바\바_036.png"/>
          <p:cNvPicPr preferRelativeResize="0">
            <a:picLocks noChangeArrowheads="1"/>
          </p:cNvPicPr>
          <p:nvPr/>
        </p:nvPicPr>
        <p:blipFill>
          <a:blip r:embed="rId2" cstate="print"/>
          <a:srcRect l="919" t="-1749"/>
          <a:stretch>
            <a:fillRect/>
          </a:stretch>
        </p:blipFill>
        <p:spPr bwMode="auto">
          <a:xfrm>
            <a:off x="76661" y="417834"/>
            <a:ext cx="3631243" cy="825500"/>
          </a:xfrm>
          <a:prstGeom prst="rect">
            <a:avLst/>
          </a:prstGeom>
          <a:noFill/>
          <a:ln w="9525">
            <a:noFill/>
            <a:miter lim="800000"/>
            <a:headEnd/>
            <a:tailEnd/>
          </a:ln>
        </p:spPr>
      </p:pic>
      <p:sp>
        <p:nvSpPr>
          <p:cNvPr id="5" name="矩形 4"/>
          <p:cNvSpPr/>
          <p:nvPr/>
        </p:nvSpPr>
        <p:spPr bwMode="auto">
          <a:xfrm>
            <a:off x="335733" y="579659"/>
            <a:ext cx="3804219" cy="461665"/>
          </a:xfrm>
          <a:prstGeom prst="rect">
            <a:avLst/>
          </a:prstGeom>
        </p:spPr>
        <p:txBody>
          <a:bodyPr wrap="square">
            <a:spAutoFit/>
          </a:bodyPr>
          <a:lstStyle/>
          <a:p>
            <a:pPr>
              <a:defRPr/>
            </a:pPr>
            <a:r>
              <a:rPr lang="zh-TW"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計畫期程</a:t>
            </a:r>
            <a:endPar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98934448"/>
              </p:ext>
            </p:extLst>
          </p:nvPr>
        </p:nvGraphicFramePr>
        <p:xfrm>
          <a:off x="77116" y="1340768"/>
          <a:ext cx="9066881" cy="4896545"/>
        </p:xfrm>
        <a:graphic>
          <a:graphicData uri="http://schemas.openxmlformats.org/drawingml/2006/table">
            <a:tbl>
              <a:tblPr firstRow="1" firstCol="1" bandRow="1">
                <a:tableStyleId>{5C22544A-7EE6-4342-B048-85BDC9FD1C3A}</a:tableStyleId>
              </a:tblPr>
              <a:tblGrid>
                <a:gridCol w="1415321"/>
                <a:gridCol w="728720"/>
                <a:gridCol w="692284"/>
                <a:gridCol w="692284"/>
                <a:gridCol w="692284"/>
                <a:gridCol w="692284"/>
                <a:gridCol w="692284"/>
                <a:gridCol w="692284"/>
                <a:gridCol w="692284"/>
                <a:gridCol w="692284"/>
                <a:gridCol w="692284"/>
                <a:gridCol w="692284"/>
              </a:tblGrid>
              <a:tr h="377579">
                <a:tc rowSpan="2">
                  <a:txBody>
                    <a:bodyPr/>
                    <a:lstStyle/>
                    <a:p>
                      <a:pPr marL="304800" indent="-304800" algn="r">
                        <a:lnSpc>
                          <a:spcPct val="150000"/>
                        </a:lnSpc>
                        <a:spcAft>
                          <a:spcPts val="0"/>
                        </a:spcAft>
                        <a:tabLst>
                          <a:tab pos="450215" algn="l"/>
                        </a:tabLst>
                      </a:pPr>
                      <a:r>
                        <a:rPr lang="zh-TW" altLang="en-US"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進度</a:t>
                      </a:r>
                      <a:endPar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endParaRPr>
                    </a:p>
                    <a:p>
                      <a:pPr marL="304800" indent="-304800" algn="l">
                        <a:lnSpc>
                          <a:spcPct val="150000"/>
                        </a:lnSpc>
                        <a:spcAft>
                          <a:spcPts val="0"/>
                        </a:spcAft>
                        <a:tabLst>
                          <a:tab pos="450215" algn="l"/>
                        </a:tabLst>
                      </a:pPr>
                      <a:r>
                        <a:rPr 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項目</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lnTlToBr w="12700" cap="flat" cmpd="sng" algn="ctr">
                      <a:solidFill>
                        <a:schemeClr val="bg1"/>
                      </a:solidFill>
                      <a:prstDash val="solid"/>
                      <a:round/>
                      <a:headEnd type="none" w="med" len="med"/>
                      <a:tailEnd type="none" w="med" len="med"/>
                    </a:lnTlToBr>
                  </a:tcPr>
                </a:tc>
                <a:tc rowSpan="2">
                  <a:txBody>
                    <a:bodyPr/>
                    <a:lstStyle/>
                    <a:p>
                      <a:pPr marL="304800" indent="-304800" algn="ctr" defTabSz="914400" rtl="0" eaLnBrk="1" latinLnBrk="0" hangingPunct="1">
                        <a:lnSpc>
                          <a:spcPct val="150000"/>
                        </a:lnSpc>
                        <a:spcAft>
                          <a:spcPts val="0"/>
                        </a:spcAft>
                        <a:tabLst>
                          <a:tab pos="450215" algn="l"/>
                        </a:tabLst>
                      </a:pPr>
                      <a:r>
                        <a:rPr lang="zh-TW" altLang="en-US"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工期</a:t>
                      </a:r>
                      <a:endParaRPr lang="en-US" altLang="zh-TW"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p>
                      <a:pPr marL="304800" indent="-304800" algn="ctr" defTabSz="914400" rtl="0" eaLnBrk="1" latinLnBrk="0" hangingPunct="1">
                        <a:lnSpc>
                          <a:spcPct val="150000"/>
                        </a:lnSpc>
                        <a:spcAft>
                          <a:spcPts val="0"/>
                        </a:spcAft>
                        <a:tabLst>
                          <a:tab pos="450215" algn="l"/>
                        </a:tabLst>
                      </a:pPr>
                      <a:r>
                        <a:rPr lang="en-US" altLang="zh-TW"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a:t>
                      </a:r>
                      <a:r>
                        <a:rPr lang="zh-TW" altLang="en-US"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月</a:t>
                      </a:r>
                      <a:r>
                        <a:rPr lang="en-US" altLang="zh-TW"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a:t>
                      </a:r>
                      <a:endParaRPr lang="zh-TW"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gridSpan="10">
                  <a:txBody>
                    <a:bodyPr/>
                    <a:lstStyle/>
                    <a:p>
                      <a:pPr marL="304800" indent="-304800" algn="ctr">
                        <a:lnSpc>
                          <a:spcPct val="150000"/>
                        </a:lnSpc>
                        <a:spcAft>
                          <a:spcPts val="0"/>
                        </a:spcAft>
                        <a:tabLst>
                          <a:tab pos="450215" algn="l"/>
                        </a:tabLst>
                      </a:pPr>
                      <a:r>
                        <a:rPr lang="zh-TW" altLang="en-US"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日曆月</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tc>
                <a:tc hMerge="1">
                  <a:txBody>
                    <a:bodyPr/>
                    <a:lstStyle/>
                    <a:p>
                      <a:pPr marL="304800" indent="-304800" algn="ctr">
                        <a:lnSpc>
                          <a:spcPct val="150000"/>
                        </a:lnSpc>
                        <a:spcAft>
                          <a:spcPts val="0"/>
                        </a:spcAft>
                        <a:tabLst>
                          <a:tab pos="450215" algn="l"/>
                        </a:tabLst>
                      </a:pPr>
                      <a:endParaRPr lang="zh-TW" sz="1800" b="1" kern="100" dirty="0">
                        <a:effectLst/>
                        <a:latin typeface="微軟正黑體" panose="020B0604030504040204" pitchFamily="34" charset="-120"/>
                        <a:ea typeface="微軟正黑體" panose="020B0604030504040204" pitchFamily="34" charset="-120"/>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12286">
                <a:tc vMerge="1">
                  <a:txBody>
                    <a:bodyPr/>
                    <a:lstStyle/>
                    <a:p>
                      <a:endParaRPr lang="zh-TW" altLang="en-US"/>
                    </a:p>
                  </a:txBody>
                  <a:tcPr/>
                </a:tc>
                <a:tc vMerge="1">
                  <a:txBody>
                    <a:bodyPr/>
                    <a:lstStyle/>
                    <a:p>
                      <a:pPr marL="304800" indent="-304800" algn="ctr">
                        <a:lnSpc>
                          <a:spcPct val="150000"/>
                        </a:lnSpc>
                        <a:spcAft>
                          <a:spcPts val="0"/>
                        </a:spcAft>
                        <a:tabLst>
                          <a:tab pos="450215" algn="l"/>
                        </a:tabLst>
                      </a:pPr>
                      <a:endParaRPr lang="zh-TW" sz="1800" b="1" kern="10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1</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2</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3</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4</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5</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6</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7</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8</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9</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6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10</a:t>
                      </a:r>
                      <a:endParaRPr lang="zh-TW" sz="16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a:lnSpc>
                          <a:spcPct val="150000"/>
                        </a:lnSpc>
                        <a:spcAft>
                          <a:spcPts val="0"/>
                        </a:spcAft>
                        <a:tabLst>
                          <a:tab pos="450215" algn="l"/>
                        </a:tabLst>
                      </a:pPr>
                      <a:r>
                        <a:rPr lang="zh-TW"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計畫提報作業</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1</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a:lnSpc>
                          <a:spcPct val="150000"/>
                        </a:lnSpc>
                        <a:spcAft>
                          <a:spcPts val="0"/>
                        </a:spcAft>
                        <a:tabLst>
                          <a:tab pos="450215" algn="l"/>
                        </a:tabLst>
                      </a:pPr>
                      <a:r>
                        <a:rPr lang="zh-TW"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用地取得作業</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0.5</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a:lnSpc>
                          <a:spcPct val="150000"/>
                        </a:lnSpc>
                        <a:spcAft>
                          <a:spcPts val="0"/>
                        </a:spcAft>
                        <a:tabLst>
                          <a:tab pos="450215" algn="l"/>
                        </a:tabLst>
                      </a:pPr>
                      <a:r>
                        <a:rPr lang="zh-TW"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設計公司甄選</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0.5</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a:lnSpc>
                          <a:spcPct val="150000"/>
                        </a:lnSpc>
                        <a:spcAft>
                          <a:spcPts val="0"/>
                        </a:spcAft>
                        <a:tabLst>
                          <a:tab pos="450215" algn="l"/>
                        </a:tabLst>
                      </a:pPr>
                      <a:r>
                        <a:rPr lang="zh-TW"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規劃設計作業</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1</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a:lnSpc>
                          <a:spcPct val="150000"/>
                        </a:lnSpc>
                        <a:spcAft>
                          <a:spcPts val="0"/>
                        </a:spcAft>
                        <a:tabLst>
                          <a:tab pos="450215" algn="l"/>
                        </a:tabLst>
                      </a:pPr>
                      <a:r>
                        <a:rPr lang="zh-TW"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公告招標作業</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1</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a:lnSpc>
                          <a:spcPct val="150000"/>
                        </a:lnSpc>
                        <a:spcAft>
                          <a:spcPts val="0"/>
                        </a:spcAft>
                        <a:tabLst>
                          <a:tab pos="450215" algn="l"/>
                        </a:tabLst>
                      </a:pPr>
                      <a:r>
                        <a:rPr lang="zh-TW"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工程施工</a:t>
                      </a:r>
                      <a:r>
                        <a:rPr lang="zh-TW"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階段</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4</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defTabSz="914400" rtl="0" eaLnBrk="1" latinLnBrk="0" hangingPunct="1">
                        <a:lnSpc>
                          <a:spcPct val="150000"/>
                        </a:lnSpc>
                        <a:spcAft>
                          <a:spcPts val="0"/>
                        </a:spcAft>
                        <a:tabLst>
                          <a:tab pos="450215" algn="l"/>
                        </a:tabLst>
                      </a:pPr>
                      <a:r>
                        <a:rPr lang="zh-TW" altLang="en-US"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結算驗收作業</a:t>
                      </a:r>
                      <a:endParaRPr lang="zh-TW"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2</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endPar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indent="-304800" algn="ctr">
                        <a:lnSpc>
                          <a:spcPct val="150000"/>
                        </a:lnSpc>
                        <a:spcAft>
                          <a:spcPts val="0"/>
                        </a:spcAft>
                        <a:tabLst>
                          <a:tab pos="450215" algn="l"/>
                        </a:tabLst>
                      </a:pPr>
                      <a:r>
                        <a:rPr lang="en-US"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rPr>
                        <a:t> </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tc>
              </a:tr>
              <a:tr h="513335">
                <a:tc>
                  <a:txBody>
                    <a:bodyPr/>
                    <a:lstStyle/>
                    <a:p>
                      <a:pPr marL="304800" indent="-304800" algn="ctr" defTabSz="914400" rtl="0" eaLnBrk="1" latinLnBrk="0" hangingPunct="1">
                        <a:lnSpc>
                          <a:spcPct val="150000"/>
                        </a:lnSpc>
                        <a:spcAft>
                          <a:spcPts val="0"/>
                        </a:spcAft>
                        <a:tabLst>
                          <a:tab pos="450215" algn="l"/>
                        </a:tabLst>
                      </a:pPr>
                      <a:r>
                        <a:rPr lang="zh-TW" altLang="en-US"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總計</a:t>
                      </a:r>
                      <a:r>
                        <a:rPr lang="en-US" altLang="zh-TW"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a:t>
                      </a:r>
                      <a:r>
                        <a:rPr lang="zh-TW" altLang="en-US"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月</a:t>
                      </a:r>
                      <a:r>
                        <a:rPr lang="en-US" altLang="zh-TW" sz="14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cs typeface="+mn-cs"/>
                        </a:rPr>
                        <a:t>)</a:t>
                      </a:r>
                      <a:endParaRPr lang="zh-TW" sz="14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a:lnSpc>
                          <a:spcPct val="150000"/>
                        </a:lnSpc>
                        <a:spcAft>
                          <a:spcPts val="0"/>
                        </a:spcAft>
                        <a:tabLst>
                          <a:tab pos="450215" algn="l"/>
                        </a:tabLst>
                      </a:pPr>
                      <a:r>
                        <a:rPr lang="en-US" altLang="zh-TW" sz="1800" b="0" kern="100" dirty="0" smtClean="0">
                          <a:solidFill>
                            <a:schemeClr val="tx1">
                              <a:lumMod val="95000"/>
                              <a:lumOff val="5000"/>
                            </a:schemeClr>
                          </a:solidFill>
                          <a:effectLst/>
                          <a:latin typeface="微軟正黑體" panose="020B0604030504040204" pitchFamily="34" charset="-120"/>
                          <a:ea typeface="微軟正黑體" panose="020B0604030504040204" pitchFamily="34" charset="-120"/>
                        </a:rPr>
                        <a:t>10</a:t>
                      </a: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en-US"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c>
                  <a:txBody>
                    <a:bodyPr/>
                    <a:lstStyle/>
                    <a:p>
                      <a:pPr marL="304800" indent="-304800" algn="ctr" defTabSz="914400" rtl="0" eaLnBrk="1" latinLnBrk="0" hangingPunct="1">
                        <a:lnSpc>
                          <a:spcPct val="150000"/>
                        </a:lnSpc>
                        <a:spcAft>
                          <a:spcPts val="0"/>
                        </a:spcAft>
                        <a:tabLst>
                          <a:tab pos="450215" algn="l"/>
                        </a:tabLst>
                      </a:pPr>
                      <a:endParaRPr lang="zh-TW" sz="1800" b="0" kern="100" dirty="0">
                        <a:solidFill>
                          <a:schemeClr val="tx1">
                            <a:lumMod val="95000"/>
                            <a:lumOff val="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lumMod val="65000"/>
                      </a:schemeClr>
                    </a:solidFill>
                  </a:tcPr>
                </a:tc>
              </a:tr>
            </a:tbl>
          </a:graphicData>
        </a:graphic>
      </p:graphicFrame>
      <p:sp>
        <p:nvSpPr>
          <p:cNvPr id="14" name="矩形 13"/>
          <p:cNvSpPr/>
          <p:nvPr/>
        </p:nvSpPr>
        <p:spPr>
          <a:xfrm>
            <a:off x="2231816" y="2348896"/>
            <a:ext cx="684000"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5" name="矩形 14"/>
          <p:cNvSpPr/>
          <p:nvPr/>
        </p:nvSpPr>
        <p:spPr>
          <a:xfrm>
            <a:off x="2951856" y="2852936"/>
            <a:ext cx="324000"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矩形 15"/>
          <p:cNvSpPr/>
          <p:nvPr/>
        </p:nvSpPr>
        <p:spPr>
          <a:xfrm>
            <a:off x="3275856" y="3390868"/>
            <a:ext cx="324000"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7" name="矩形 16"/>
          <p:cNvSpPr/>
          <p:nvPr/>
        </p:nvSpPr>
        <p:spPr>
          <a:xfrm>
            <a:off x="3613572" y="3916444"/>
            <a:ext cx="677296"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8" name="矩形 17"/>
          <p:cNvSpPr/>
          <p:nvPr/>
        </p:nvSpPr>
        <p:spPr>
          <a:xfrm>
            <a:off x="4283968" y="4437112"/>
            <a:ext cx="684000"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9" name="矩形 18"/>
          <p:cNvSpPr/>
          <p:nvPr/>
        </p:nvSpPr>
        <p:spPr>
          <a:xfrm>
            <a:off x="5004048" y="4941168"/>
            <a:ext cx="2772000"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0" name="矩形 19"/>
          <p:cNvSpPr/>
          <p:nvPr/>
        </p:nvSpPr>
        <p:spPr>
          <a:xfrm>
            <a:off x="7765284" y="5445224"/>
            <a:ext cx="1368000"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1" name="矩形 20"/>
          <p:cNvSpPr/>
          <p:nvPr/>
        </p:nvSpPr>
        <p:spPr>
          <a:xfrm>
            <a:off x="2237842" y="5949280"/>
            <a:ext cx="6895442" cy="144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3877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17</a:t>
            </a:fld>
            <a:endParaRPr lang="zh-TW" altLang="en-US"/>
          </a:p>
        </p:txBody>
      </p:sp>
      <p:sp>
        <p:nvSpPr>
          <p:cNvPr id="3" name="文字方塊 2"/>
          <p:cNvSpPr txBox="1"/>
          <p:nvPr/>
        </p:nvSpPr>
        <p:spPr>
          <a:xfrm>
            <a:off x="827584" y="2971464"/>
            <a:ext cx="7812360" cy="861774"/>
          </a:xfrm>
          <a:prstGeom prst="rect">
            <a:avLst/>
          </a:prstGeom>
          <a:noFill/>
        </p:spPr>
        <p:txBody>
          <a:bodyPr wrap="square" rtlCol="0">
            <a:spAutoFit/>
          </a:bodyPr>
          <a:lstStyle/>
          <a:p>
            <a:pPr>
              <a:lnSpc>
                <a:spcPts val="6000"/>
              </a:lnSpc>
            </a:pPr>
            <a:r>
              <a:rPr lang="zh-TW" altLang="en-US" sz="4000" b="1" dirty="0">
                <a:latin typeface="微軟正黑體" panose="020B0604030504040204" pitchFamily="34" charset="-120"/>
                <a:ea typeface="微軟正黑體" panose="020B0604030504040204" pitchFamily="34" charset="-120"/>
              </a:rPr>
              <a:t>六、預期成果及後續維護管理</a:t>
            </a:r>
            <a:r>
              <a:rPr lang="zh-TW" altLang="en-US" sz="4000" b="1" dirty="0" smtClean="0">
                <a:latin typeface="微軟正黑體" panose="020B0604030504040204" pitchFamily="34" charset="-120"/>
                <a:ea typeface="微軟正黑體" panose="020B0604030504040204" pitchFamily="34" charset="-120"/>
              </a:rPr>
              <a:t>計畫</a:t>
            </a:r>
            <a:endParaRPr lang="en-US" altLang="zh-TW" sz="40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3297008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18</a:t>
            </a:fld>
            <a:endParaRPr lang="zh-TW" altLang="en-US"/>
          </a:p>
        </p:txBody>
      </p:sp>
      <p:sp>
        <p:nvSpPr>
          <p:cNvPr id="3" name="矩形 2"/>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pic>
        <p:nvPicPr>
          <p:cNvPr id="4" name="Picture 31" descr="\\Fileserver-pt\server-file2\4.넷째마당\수연\바\바_036.png"/>
          <p:cNvPicPr preferRelativeResize="0">
            <a:picLocks noChangeArrowheads="1"/>
          </p:cNvPicPr>
          <p:nvPr/>
        </p:nvPicPr>
        <p:blipFill>
          <a:blip r:embed="rId2" cstate="print"/>
          <a:srcRect l="919" t="-1749"/>
          <a:stretch>
            <a:fillRect/>
          </a:stretch>
        </p:blipFill>
        <p:spPr bwMode="auto">
          <a:xfrm>
            <a:off x="76661" y="417834"/>
            <a:ext cx="3631243" cy="825500"/>
          </a:xfrm>
          <a:prstGeom prst="rect">
            <a:avLst/>
          </a:prstGeom>
          <a:noFill/>
          <a:ln w="9525">
            <a:noFill/>
            <a:miter lim="800000"/>
            <a:headEnd/>
            <a:tailEnd/>
          </a:ln>
        </p:spPr>
      </p:pic>
      <p:sp>
        <p:nvSpPr>
          <p:cNvPr id="5" name="矩形 4"/>
          <p:cNvSpPr/>
          <p:nvPr/>
        </p:nvSpPr>
        <p:spPr bwMode="auto">
          <a:xfrm>
            <a:off x="335733" y="579659"/>
            <a:ext cx="4524299" cy="461665"/>
          </a:xfrm>
          <a:prstGeom prst="rect">
            <a:avLst/>
          </a:prstGeom>
        </p:spPr>
        <p:txBody>
          <a:bodyPr wrap="square">
            <a:spAutoFit/>
          </a:bodyPr>
          <a:lstStyle/>
          <a:p>
            <a:pPr>
              <a:defRPr/>
            </a:pPr>
            <a:r>
              <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預期</a:t>
            </a:r>
            <a:r>
              <a:rPr lang="zh-TW"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成果</a:t>
            </a:r>
            <a:endPar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6" name="文字方塊 5"/>
          <p:cNvSpPr txBox="1"/>
          <p:nvPr/>
        </p:nvSpPr>
        <p:spPr>
          <a:xfrm>
            <a:off x="107504" y="1196752"/>
            <a:ext cx="8892480" cy="3554819"/>
          </a:xfrm>
          <a:prstGeom prst="rect">
            <a:avLst/>
          </a:prstGeom>
          <a:noFill/>
        </p:spPr>
        <p:txBody>
          <a:bodyPr wrap="square" rtlCol="0">
            <a:spAutoFit/>
          </a:bodyPr>
          <a:lstStyle/>
          <a:p>
            <a:pPr marL="342900" lvl="0" indent="-342900">
              <a:spcBef>
                <a:spcPts val="600"/>
              </a:spcBef>
              <a:buFont typeface="Wingdings" charset="2"/>
              <a:buChar char="l"/>
            </a:pPr>
            <a:r>
              <a:rPr lang="zh-TW" altLang="en-US" sz="2000" b="1" dirty="0" smtClean="0">
                <a:latin typeface="微軟正黑體" panose="020B0604030504040204" pitchFamily="34" charset="-120"/>
                <a:ea typeface="微軟正黑體" panose="020B0604030504040204" pitchFamily="34" charset="-120"/>
                <a:cs typeface="Microsoft JhengHei" charset="-120"/>
              </a:rPr>
              <a:t>串聯週邊景點增進周邊觀光</a:t>
            </a:r>
            <a:r>
              <a:rPr lang="zh-TW" altLang="zh-TW" sz="2000" b="1" dirty="0" smtClean="0">
                <a:latin typeface="微軟正黑體" panose="020B0604030504040204" pitchFamily="34" charset="-120"/>
                <a:ea typeface="微軟正黑體" panose="020B0604030504040204" pitchFamily="34" charset="-120"/>
                <a:cs typeface="Microsoft JhengHei" charset="-120"/>
              </a:rPr>
              <a:t>效益：</a:t>
            </a:r>
            <a:endParaRPr lang="en-US" altLang="zh-TW" sz="2000" b="1" dirty="0" smtClean="0">
              <a:latin typeface="微軟正黑體" panose="020B0604030504040204" pitchFamily="34" charset="-120"/>
              <a:ea typeface="微軟正黑體" panose="020B0604030504040204" pitchFamily="34" charset="-120"/>
              <a:cs typeface="Microsoft JhengHei" charset="-120"/>
            </a:endParaRPr>
          </a:p>
          <a:p>
            <a:pPr lvl="0">
              <a:spcBef>
                <a:spcPts val="600"/>
              </a:spcBef>
            </a:pPr>
            <a:r>
              <a:rPr lang="zh-TW" altLang="en-US" sz="2000" dirty="0" smtClean="0">
                <a:latin typeface="微軟正黑體" panose="020B0604030504040204" pitchFamily="34" charset="-120"/>
                <a:ea typeface="微軟正黑體" panose="020B0604030504040204" pitchFamily="34" charset="-120"/>
                <a:cs typeface="Microsoft JhengHei" charset="-120"/>
              </a:rPr>
              <a:t>本計畫除前述所說自行車道外，周邊有永和山水庫、徐驤紀念公園、頭份後花園遊憩區、蘆竹湳古厝等景點可串聯，並與市區商圈配合，可安排在</a:t>
            </a:r>
            <a:r>
              <a:rPr lang="en-US" altLang="zh-TW" sz="2000" dirty="0" smtClean="0">
                <a:latin typeface="微軟正黑體" panose="020B0604030504040204" pitchFamily="34" charset="-120"/>
                <a:ea typeface="微軟正黑體" panose="020B0604030504040204" pitchFamily="34" charset="-120"/>
                <a:cs typeface="Microsoft JhengHei" charset="-120"/>
              </a:rPr>
              <a:t>1</a:t>
            </a:r>
            <a:r>
              <a:rPr lang="zh-TW" altLang="en-US" sz="2000" dirty="0" smtClean="0">
                <a:latin typeface="微軟正黑體" panose="020B0604030504040204" pitchFamily="34" charset="-120"/>
                <a:ea typeface="微軟正黑體" panose="020B0604030504040204" pitchFamily="34" charset="-120"/>
                <a:cs typeface="Microsoft JhengHei" charset="-120"/>
              </a:rPr>
              <a:t>日遊行程範圍內，期許能帶動</a:t>
            </a:r>
            <a:r>
              <a:rPr lang="zh-TW" altLang="zh-TW" sz="2000" dirty="0" smtClean="0">
                <a:latin typeface="微軟正黑體" panose="020B0604030504040204" pitchFamily="34" charset="-120"/>
                <a:ea typeface="微軟正黑體" panose="020B0604030504040204" pitchFamily="34" charset="-120"/>
              </a:rPr>
              <a:t>遊客數量</a:t>
            </a:r>
            <a:r>
              <a:rPr lang="zh-TW" altLang="en-US" sz="2000" dirty="0" smtClean="0">
                <a:latin typeface="微軟正黑體" panose="020B0604030504040204" pitchFamily="34" charset="-120"/>
                <a:ea typeface="微軟正黑體" panose="020B0604030504040204" pitchFamily="34" charset="-120"/>
              </a:rPr>
              <a:t>以</a:t>
            </a:r>
            <a:r>
              <a:rPr lang="zh-TW" altLang="zh-TW" sz="2000" dirty="0" smtClean="0">
                <a:latin typeface="微軟正黑體" panose="020B0604030504040204" pitchFamily="34" charset="-120"/>
                <a:ea typeface="微軟正黑體" panose="020B0604030504040204" pitchFamily="34" charset="-120"/>
              </a:rPr>
              <a:t>提升</a:t>
            </a:r>
            <a:r>
              <a:rPr lang="zh-TW" altLang="en-US" sz="2000" dirty="0">
                <a:latin typeface="微軟正黑體" panose="020B0604030504040204" pitchFamily="34" charset="-120"/>
                <a:ea typeface="微軟正黑體" panose="020B0604030504040204" pitchFamily="34" charset="-120"/>
              </a:rPr>
              <a:t>觀光</a:t>
            </a:r>
            <a:r>
              <a:rPr lang="zh-TW" altLang="zh-TW" sz="2000" dirty="0" smtClean="0">
                <a:latin typeface="微軟正黑體" panose="020B0604030504040204" pitchFamily="34" charset="-120"/>
                <a:ea typeface="微軟正黑體" panose="020B0604030504040204" pitchFamily="34" charset="-120"/>
              </a:rPr>
              <a:t>效益。</a:t>
            </a:r>
            <a:endParaRPr lang="en-US" altLang="zh-TW" sz="2000" dirty="0" smtClean="0">
              <a:latin typeface="微軟正黑體" panose="020B0604030504040204" pitchFamily="34" charset="-120"/>
              <a:ea typeface="微軟正黑體" panose="020B0604030504040204" pitchFamily="34" charset="-120"/>
              <a:cs typeface="Microsoft JhengHei" charset="-120"/>
            </a:endParaRPr>
          </a:p>
          <a:p>
            <a:pPr marL="342900" lvl="0" indent="-342900">
              <a:spcBef>
                <a:spcPts val="600"/>
              </a:spcBef>
              <a:buFont typeface="Wingdings" charset="2"/>
              <a:buChar char="l"/>
            </a:pPr>
            <a:r>
              <a:rPr lang="zh-TW" altLang="zh-TW" sz="2000" b="1" dirty="0" smtClean="0">
                <a:latin typeface="微軟正黑體" panose="020B0604030504040204" pitchFamily="34" charset="-120"/>
                <a:ea typeface="微軟正黑體" panose="020B0604030504040204" pitchFamily="34" charset="-120"/>
                <a:cs typeface="Microsoft JhengHei" charset="-120"/>
              </a:rPr>
              <a:t>就業</a:t>
            </a:r>
            <a:r>
              <a:rPr lang="zh-TW" altLang="zh-TW" sz="2000" b="1" dirty="0">
                <a:latin typeface="微軟正黑體" panose="020B0604030504040204" pitchFamily="34" charset="-120"/>
                <a:ea typeface="微軟正黑體" panose="020B0604030504040204" pitchFamily="34" charset="-120"/>
                <a:cs typeface="Microsoft JhengHei" charset="-120"/>
              </a:rPr>
              <a:t>市場效益</a:t>
            </a:r>
            <a:r>
              <a:rPr lang="zh-TW" altLang="zh-TW" sz="2000" b="1" dirty="0" smtClean="0">
                <a:latin typeface="微軟正黑體" panose="020B0604030504040204" pitchFamily="34" charset="-120"/>
                <a:ea typeface="微軟正黑體" panose="020B0604030504040204" pitchFamily="34" charset="-120"/>
                <a:cs typeface="Microsoft JhengHei" charset="-120"/>
              </a:rPr>
              <a:t>：</a:t>
            </a:r>
            <a:endParaRPr lang="en-US" altLang="zh-TW" sz="2000" b="1" dirty="0" smtClean="0">
              <a:latin typeface="微軟正黑體" panose="020B0604030504040204" pitchFamily="34" charset="-120"/>
              <a:ea typeface="微軟正黑體" panose="020B0604030504040204" pitchFamily="34" charset="-120"/>
              <a:cs typeface="Microsoft JhengHei" charset="-120"/>
            </a:endParaRPr>
          </a:p>
          <a:p>
            <a:pPr lvl="0">
              <a:spcBef>
                <a:spcPts val="600"/>
              </a:spcBef>
            </a:pPr>
            <a:r>
              <a:rPr lang="zh-TW" altLang="zh-TW" sz="2000" dirty="0" smtClean="0">
                <a:latin typeface="微軟正黑體" panose="020B0604030504040204" pitchFamily="34" charset="-120"/>
                <a:ea typeface="微軟正黑體" panose="020B0604030504040204" pitchFamily="34" charset="-120"/>
                <a:cs typeface="Microsoft JhengHei" charset="-120"/>
              </a:rPr>
              <a:t>預計</a:t>
            </a:r>
            <a:r>
              <a:rPr lang="zh-TW" altLang="zh-TW" sz="2000" dirty="0">
                <a:latin typeface="微軟正黑體" panose="020B0604030504040204" pitchFamily="34" charset="-120"/>
                <a:ea typeface="微軟正黑體" panose="020B0604030504040204" pitchFamily="34" charset="-120"/>
                <a:cs typeface="Microsoft JhengHei" charset="-120"/>
              </a:rPr>
              <a:t>於工程進行期間可創造</a:t>
            </a:r>
            <a:r>
              <a:rPr lang="zh-TW" altLang="zh-TW" sz="2000" dirty="0" smtClean="0">
                <a:latin typeface="微軟正黑體" panose="020B0604030504040204" pitchFamily="34" charset="-120"/>
                <a:ea typeface="微軟正黑體" panose="020B0604030504040204" pitchFamily="34" charset="-120"/>
                <a:cs typeface="Microsoft JhengHei" charset="-120"/>
              </a:rPr>
              <a:t>約</a:t>
            </a:r>
            <a:r>
              <a:rPr lang="en-US" altLang="zh-TW" sz="2000" dirty="0" smtClean="0">
                <a:latin typeface="微軟正黑體" panose="020B0604030504040204" pitchFamily="34" charset="-120"/>
                <a:ea typeface="微軟正黑體" panose="020B0604030504040204" pitchFamily="34" charset="-120"/>
                <a:cs typeface="Microsoft JhengHei" charset="-120"/>
              </a:rPr>
              <a:t>30</a:t>
            </a:r>
            <a:r>
              <a:rPr lang="zh-TW" altLang="zh-TW" sz="2000" dirty="0" smtClean="0">
                <a:latin typeface="微軟正黑體" panose="020B0604030504040204" pitchFamily="34" charset="-120"/>
                <a:ea typeface="微軟正黑體" panose="020B0604030504040204" pitchFamily="34" charset="-120"/>
                <a:cs typeface="Microsoft JhengHei" charset="-120"/>
              </a:rPr>
              <a:t>人次</a:t>
            </a:r>
            <a:r>
              <a:rPr lang="zh-TW" altLang="zh-TW" sz="2000" dirty="0">
                <a:latin typeface="微軟正黑體" panose="020B0604030504040204" pitchFamily="34" charset="-120"/>
                <a:ea typeface="微軟正黑體" panose="020B0604030504040204" pitchFamily="34" charset="-120"/>
                <a:cs typeface="Microsoft JhengHei" charset="-120"/>
              </a:rPr>
              <a:t>營造就業</a:t>
            </a:r>
            <a:r>
              <a:rPr lang="zh-TW" altLang="zh-TW" sz="2000" dirty="0" smtClean="0">
                <a:latin typeface="微軟正黑體" panose="020B0604030504040204" pitchFamily="34" charset="-120"/>
                <a:ea typeface="微軟正黑體" panose="020B0604030504040204" pitchFamily="34" charset="-120"/>
                <a:cs typeface="Microsoft JhengHei" charset="-120"/>
              </a:rPr>
              <a:t>機會</a:t>
            </a:r>
            <a:r>
              <a:rPr lang="zh-TW" altLang="en-US" sz="2000" dirty="0" smtClean="0">
                <a:latin typeface="微軟正黑體" panose="020B0604030504040204" pitchFamily="34" charset="-120"/>
                <a:ea typeface="微軟正黑體" panose="020B0604030504040204" pitchFamily="34" charset="-120"/>
                <a:cs typeface="Microsoft JhengHei" charset="-120"/>
              </a:rPr>
              <a:t>及完工後辦理各類型活動可增加不定額之就業機會</a:t>
            </a:r>
            <a:r>
              <a:rPr lang="zh-TW" altLang="zh-TW" sz="2000" dirty="0" smtClean="0">
                <a:latin typeface="微軟正黑體" panose="020B0604030504040204" pitchFamily="34" charset="-120"/>
                <a:ea typeface="微軟正黑體" panose="020B0604030504040204" pitchFamily="34" charset="-120"/>
                <a:cs typeface="Microsoft JhengHei" charset="-120"/>
              </a:rPr>
              <a:t>。</a:t>
            </a:r>
            <a:endParaRPr lang="en-US" altLang="zh-TW" sz="2000" dirty="0" smtClean="0">
              <a:latin typeface="微軟正黑體" panose="020B0604030504040204" pitchFamily="34" charset="-120"/>
              <a:ea typeface="微軟正黑體" panose="020B0604030504040204" pitchFamily="34" charset="-120"/>
              <a:cs typeface="Microsoft JhengHei" charset="-120"/>
            </a:endParaRPr>
          </a:p>
          <a:p>
            <a:pPr marL="342900" lvl="0" indent="-342900">
              <a:spcBef>
                <a:spcPts val="600"/>
              </a:spcBef>
              <a:buFont typeface="Wingdings" charset="2"/>
              <a:buChar char="l"/>
            </a:pPr>
            <a:r>
              <a:rPr lang="zh-TW" altLang="zh-TW" sz="2000" b="1" dirty="0" smtClean="0">
                <a:latin typeface="微軟正黑體" panose="020B0604030504040204" pitchFamily="34" charset="-120"/>
                <a:ea typeface="微軟正黑體" panose="020B0604030504040204" pitchFamily="34" charset="-120"/>
                <a:cs typeface="Microsoft JhengHei" charset="-120"/>
              </a:rPr>
              <a:t>健康促進效益：</a:t>
            </a:r>
            <a:endParaRPr lang="en-US" altLang="zh-TW" sz="2000" b="1" dirty="0" smtClean="0">
              <a:latin typeface="微軟正黑體" panose="020B0604030504040204" pitchFamily="34" charset="-120"/>
              <a:ea typeface="微軟正黑體" panose="020B0604030504040204" pitchFamily="34" charset="-120"/>
              <a:cs typeface="Microsoft JhengHei" charset="-120"/>
            </a:endParaRPr>
          </a:p>
          <a:p>
            <a:pPr lvl="0">
              <a:spcBef>
                <a:spcPts val="600"/>
              </a:spcBef>
            </a:pPr>
            <a:r>
              <a:rPr lang="zh-TW" altLang="en-US" sz="2000" dirty="0" smtClean="0">
                <a:latin typeface="微軟正黑體" panose="020B0604030504040204" pitchFamily="34" charset="-120"/>
                <a:ea typeface="微軟正黑體" panose="020B0604030504040204" pitchFamily="34" charset="-120"/>
                <a:cs typeface="Microsoft JhengHei" charset="-120"/>
              </a:rPr>
              <a:t>提供</a:t>
            </a:r>
            <a:r>
              <a:rPr lang="zh-TW" altLang="en-US" sz="2000" dirty="0">
                <a:latin typeface="微軟正黑體" panose="020B0604030504040204" pitchFamily="34" charset="-120"/>
                <a:ea typeface="微軟正黑體" panose="020B0604030504040204" pitchFamily="34" charset="-120"/>
                <a:cs typeface="Microsoft JhengHei" charset="-120"/>
              </a:rPr>
              <a:t>完善的運動休閒空間，藉由步道及運動設施，可增進心</a:t>
            </a:r>
            <a:r>
              <a:rPr lang="zh-TW" altLang="en-US" sz="2000" dirty="0" smtClean="0">
                <a:latin typeface="微軟正黑體" panose="020B0604030504040204" pitchFamily="34" charset="-120"/>
                <a:ea typeface="微軟正黑體" panose="020B0604030504040204" pitchFamily="34" charset="-120"/>
                <a:cs typeface="Microsoft JhengHei" charset="-120"/>
              </a:rPr>
              <a:t>肺功能，帶來</a:t>
            </a:r>
            <a:r>
              <a:rPr lang="zh-TW" altLang="en-US" sz="2000" dirty="0">
                <a:latin typeface="微軟正黑體" panose="020B0604030504040204" pitchFamily="34" charset="-120"/>
                <a:ea typeface="微軟正黑體" panose="020B0604030504040204" pitchFamily="34" charset="-120"/>
                <a:cs typeface="Microsoft JhengHei" charset="-120"/>
              </a:rPr>
              <a:t>身心健康及歡樂的</a:t>
            </a:r>
            <a:r>
              <a:rPr lang="zh-TW" altLang="en-US" sz="2000" dirty="0" smtClean="0">
                <a:latin typeface="微軟正黑體" panose="020B0604030504040204" pitchFamily="34" charset="-120"/>
                <a:ea typeface="微軟正黑體" panose="020B0604030504040204" pitchFamily="34" charset="-120"/>
                <a:cs typeface="Microsoft JhengHei" charset="-120"/>
              </a:rPr>
              <a:t>效益，預期</a:t>
            </a:r>
            <a:r>
              <a:rPr lang="zh-TW" altLang="zh-TW" sz="2000" dirty="0" smtClean="0">
                <a:latin typeface="微軟正黑體" panose="020B0604030504040204" pitchFamily="34" charset="-120"/>
                <a:ea typeface="微軟正黑體" panose="020B0604030504040204" pitchFamily="34" charset="-120"/>
                <a:cs typeface="Microsoft JhengHei" charset="-120"/>
              </a:rPr>
              <a:t>可增加約</a:t>
            </a:r>
            <a:r>
              <a:rPr lang="en-US" altLang="zh-TW" sz="2000" dirty="0" smtClean="0">
                <a:latin typeface="微軟正黑體" panose="020B0604030504040204" pitchFamily="34" charset="-120"/>
                <a:ea typeface="微軟正黑體" panose="020B0604030504040204" pitchFamily="34" charset="-120"/>
                <a:cs typeface="Microsoft JhengHei" charset="-120"/>
              </a:rPr>
              <a:t>1500</a:t>
            </a:r>
            <a:r>
              <a:rPr lang="zh-TW" altLang="en-US" sz="2000" dirty="0" smtClean="0">
                <a:latin typeface="微軟正黑體" panose="020B0604030504040204" pitchFamily="34" charset="-120"/>
                <a:ea typeface="微軟正黑體" panose="020B0604030504040204" pitchFamily="34" charset="-120"/>
                <a:cs typeface="Microsoft JhengHei" charset="-120"/>
              </a:rPr>
              <a:t>人次</a:t>
            </a:r>
            <a:r>
              <a:rPr lang="en-US" altLang="zh-TW" sz="2000" dirty="0" smtClean="0">
                <a:latin typeface="微軟正黑體" panose="020B0604030504040204" pitchFamily="34" charset="-120"/>
                <a:ea typeface="微軟正黑體" panose="020B0604030504040204" pitchFamily="34" charset="-120"/>
                <a:cs typeface="Microsoft JhengHei" charset="-120"/>
              </a:rPr>
              <a:t>/</a:t>
            </a:r>
            <a:r>
              <a:rPr lang="zh-TW" altLang="en-US" sz="2000" dirty="0" smtClean="0">
                <a:latin typeface="微軟正黑體" panose="020B0604030504040204" pitchFamily="34" charset="-120"/>
                <a:ea typeface="微軟正黑體" panose="020B0604030504040204" pitchFamily="34" charset="-120"/>
                <a:cs typeface="Microsoft JhengHei" charset="-120"/>
              </a:rPr>
              <a:t>年</a:t>
            </a:r>
            <a:r>
              <a:rPr lang="zh-TW" altLang="zh-TW" sz="2000" dirty="0" smtClean="0">
                <a:latin typeface="微軟正黑體" panose="020B0604030504040204" pitchFamily="34" charset="-120"/>
                <a:ea typeface="微軟正黑體" panose="020B0604030504040204" pitchFamily="34" charset="-120"/>
                <a:cs typeface="Microsoft JhengHei" charset="-120"/>
              </a:rPr>
              <a:t>運動人口。</a:t>
            </a:r>
            <a:endParaRPr lang="zh-TW" altLang="en-US" sz="2000" dirty="0" smtClean="0">
              <a:latin typeface="微軟正黑體" panose="020B0604030504040204" pitchFamily="34" charset="-120"/>
              <a:ea typeface="微軟正黑體" panose="020B0604030504040204" pitchFamily="34" charset="-120"/>
              <a:cs typeface="Microsoft JhengHei" charset="-120"/>
            </a:endParaRPr>
          </a:p>
        </p:txBody>
      </p:sp>
      <p:pic>
        <p:nvPicPr>
          <p:cNvPr id="8" name="Picture 31" descr="\\Fileserver-pt\server-file2\4.넷째마당\수연\바\바_036.png"/>
          <p:cNvPicPr preferRelativeResize="0">
            <a:picLocks noChangeArrowheads="1"/>
          </p:cNvPicPr>
          <p:nvPr/>
        </p:nvPicPr>
        <p:blipFill>
          <a:blip r:embed="rId2" cstate="print"/>
          <a:srcRect l="919" t="-1749"/>
          <a:stretch>
            <a:fillRect/>
          </a:stretch>
        </p:blipFill>
        <p:spPr bwMode="auto">
          <a:xfrm>
            <a:off x="76182" y="4725144"/>
            <a:ext cx="3631243" cy="825500"/>
          </a:xfrm>
          <a:prstGeom prst="rect">
            <a:avLst/>
          </a:prstGeom>
          <a:noFill/>
          <a:ln w="9525">
            <a:noFill/>
            <a:miter lim="800000"/>
            <a:headEnd/>
            <a:tailEnd/>
          </a:ln>
        </p:spPr>
      </p:pic>
      <p:sp>
        <p:nvSpPr>
          <p:cNvPr id="9" name="矩形 8"/>
          <p:cNvSpPr/>
          <p:nvPr/>
        </p:nvSpPr>
        <p:spPr bwMode="auto">
          <a:xfrm>
            <a:off x="335254" y="4886969"/>
            <a:ext cx="4524299" cy="461665"/>
          </a:xfrm>
          <a:prstGeom prst="rect">
            <a:avLst/>
          </a:prstGeom>
        </p:spPr>
        <p:txBody>
          <a:bodyPr wrap="square">
            <a:spAutoFit/>
          </a:bodyPr>
          <a:lstStyle/>
          <a:p>
            <a:pPr>
              <a:defRPr/>
            </a:pPr>
            <a:r>
              <a:rPr lang="zh-TW"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後續</a:t>
            </a:r>
            <a:r>
              <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維護管理計畫</a:t>
            </a:r>
          </a:p>
        </p:txBody>
      </p:sp>
      <p:sp>
        <p:nvSpPr>
          <p:cNvPr id="10" name="文字方塊 9"/>
          <p:cNvSpPr txBox="1"/>
          <p:nvPr/>
        </p:nvSpPr>
        <p:spPr>
          <a:xfrm>
            <a:off x="107504" y="5585926"/>
            <a:ext cx="8892480" cy="707886"/>
          </a:xfrm>
          <a:prstGeom prst="rect">
            <a:avLst/>
          </a:prstGeom>
          <a:noFill/>
        </p:spPr>
        <p:txBody>
          <a:bodyPr wrap="square" rtlCol="0">
            <a:spAutoFit/>
          </a:bodyPr>
          <a:lstStyle/>
          <a:p>
            <a:r>
              <a:rPr lang="zh-TW" altLang="zh-TW" sz="2000" b="1" dirty="0">
                <a:latin typeface="微軟正黑體" panose="020B0604030504040204" pitchFamily="34" charset="-120"/>
                <a:ea typeface="微軟正黑體" panose="020B0604030504040204" pitchFamily="34" charset="-120"/>
              </a:rPr>
              <a:t>本計畫工程完成後，將由頭份市公所每年編列相關預算，定期維護管理，並可透過地方社區發展協會及志工服務團隊與政府兩大資源共同永續經營管理。</a:t>
            </a:r>
            <a:endParaRPr lang="zh-TW" altLang="en-US" sz="2000" b="1" dirty="0">
              <a:latin typeface="微軟正黑體" panose="020B0604030504040204" pitchFamily="34" charset="-120"/>
              <a:ea typeface="微軟正黑體" panose="020B0604030504040204" pitchFamily="34" charset="-120"/>
              <a:cs typeface="Microsoft JhengHei" charset="-120"/>
            </a:endParaRPr>
          </a:p>
        </p:txBody>
      </p:sp>
    </p:spTree>
    <p:extLst>
      <p:ext uri="{BB962C8B-B14F-4D97-AF65-F5344CB8AC3E}">
        <p14:creationId xmlns:p14="http://schemas.microsoft.com/office/powerpoint/2010/main" val="1930383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19</a:t>
            </a:fld>
            <a:endParaRPr lang="zh-TW" altLang="en-US"/>
          </a:p>
        </p:txBody>
      </p:sp>
      <p:sp>
        <p:nvSpPr>
          <p:cNvPr id="3" name="矩形 2"/>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
        <p:nvSpPr>
          <p:cNvPr id="4" name="文字方塊 3"/>
          <p:cNvSpPr txBox="1"/>
          <p:nvPr/>
        </p:nvSpPr>
        <p:spPr>
          <a:xfrm>
            <a:off x="950640" y="2732727"/>
            <a:ext cx="7416824" cy="1754326"/>
          </a:xfrm>
          <a:prstGeom prst="rect">
            <a:avLst/>
          </a:prstGeom>
          <a:noFill/>
        </p:spPr>
        <p:txBody>
          <a:bodyPr wrap="square" rtlCol="0">
            <a:spAutoFit/>
          </a:bodyPr>
          <a:lstStyle/>
          <a:p>
            <a:pPr algn="ctr"/>
            <a:r>
              <a:rPr lang="zh-TW" altLang="en-US" sz="5400" b="1" dirty="0">
                <a:latin typeface="微軟正黑體" panose="020B0604030504040204" pitchFamily="34" charset="-120"/>
                <a:ea typeface="微軟正黑體" panose="020B0604030504040204" pitchFamily="34" charset="-120"/>
                <a:cs typeface="DFPMingUBold-B5" charset="-120"/>
              </a:rPr>
              <a:t>簡</a:t>
            </a:r>
            <a:r>
              <a:rPr lang="zh-TW" altLang="en-US" sz="5400" b="1" dirty="0" smtClean="0">
                <a:latin typeface="微軟正黑體" panose="020B0604030504040204" pitchFamily="34" charset="-120"/>
                <a:ea typeface="微軟正黑體" panose="020B0604030504040204" pitchFamily="34" charset="-120"/>
                <a:cs typeface="DFPMingUBold-B5" charset="-120"/>
              </a:rPr>
              <a:t>報結束</a:t>
            </a:r>
            <a:endParaRPr lang="en-US" altLang="zh-TW" sz="5400" b="1" dirty="0" smtClean="0">
              <a:latin typeface="微軟正黑體" panose="020B0604030504040204" pitchFamily="34" charset="-120"/>
              <a:ea typeface="微軟正黑體" panose="020B0604030504040204" pitchFamily="34" charset="-120"/>
              <a:cs typeface="DFPMingUBold-B5" charset="-120"/>
            </a:endParaRPr>
          </a:p>
          <a:p>
            <a:pPr algn="ctr"/>
            <a:r>
              <a:rPr lang="zh-TW" altLang="en-US" sz="5400" b="1" dirty="0">
                <a:latin typeface="微軟正黑體" panose="020B0604030504040204" pitchFamily="34" charset="-120"/>
                <a:ea typeface="微軟正黑體" panose="020B0604030504040204" pitchFamily="34" charset="-120"/>
                <a:cs typeface="DFPMingUBold-B5" charset="-120"/>
              </a:rPr>
              <a:t>謝謝指教</a:t>
            </a:r>
          </a:p>
        </p:txBody>
      </p:sp>
    </p:spTree>
    <p:extLst>
      <p:ext uri="{BB962C8B-B14F-4D97-AF65-F5344CB8AC3E}">
        <p14:creationId xmlns:p14="http://schemas.microsoft.com/office/powerpoint/2010/main" val="25403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2</a:t>
            </a:fld>
            <a:endParaRPr lang="zh-TW" altLang="en-US"/>
          </a:p>
        </p:txBody>
      </p:sp>
      <p:sp>
        <p:nvSpPr>
          <p:cNvPr id="3" name="文字方塊 2"/>
          <p:cNvSpPr txBox="1"/>
          <p:nvPr/>
        </p:nvSpPr>
        <p:spPr>
          <a:xfrm>
            <a:off x="235372" y="764704"/>
            <a:ext cx="8568952" cy="830997"/>
          </a:xfrm>
          <a:prstGeom prst="rect">
            <a:avLst/>
          </a:prstGeom>
          <a:noFill/>
        </p:spPr>
        <p:txBody>
          <a:bodyPr wrap="square" rtlCol="0">
            <a:spAutoFit/>
          </a:bodyPr>
          <a:lstStyle/>
          <a:p>
            <a:pPr algn="ctr"/>
            <a:r>
              <a:rPr lang="zh-TW" altLang="en-US" sz="4800" b="1" dirty="0" smtClean="0">
                <a:latin typeface="微軟正黑體" panose="020B0604030504040204" pitchFamily="34" charset="-120"/>
                <a:ea typeface="微軟正黑體" panose="020B0604030504040204" pitchFamily="34" charset="-120"/>
              </a:rPr>
              <a:t>簡報大綱</a:t>
            </a:r>
            <a:endParaRPr lang="en-US" altLang="zh-TW" sz="4800" b="1" dirty="0" smtClean="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915492" y="1556792"/>
            <a:ext cx="7416824" cy="4708981"/>
          </a:xfrm>
          <a:prstGeom prst="rect">
            <a:avLst/>
          </a:prstGeom>
          <a:noFill/>
        </p:spPr>
        <p:txBody>
          <a:bodyPr wrap="square" rtlCol="0">
            <a:spAutoFit/>
          </a:bodyPr>
          <a:lstStyle/>
          <a:p>
            <a:pPr>
              <a:lnSpc>
                <a:spcPts val="6000"/>
              </a:lnSpc>
            </a:pPr>
            <a:r>
              <a:rPr lang="zh-TW" altLang="en-US" sz="3600" b="1" dirty="0">
                <a:latin typeface="微軟正黑體" panose="020B0604030504040204" pitchFamily="34" charset="-120"/>
                <a:ea typeface="微軟正黑體" panose="020B0604030504040204" pitchFamily="34" charset="-120"/>
              </a:rPr>
              <a:t>一</a:t>
            </a:r>
            <a:r>
              <a:rPr lang="zh-TW" altLang="en-US" sz="3600" b="1" dirty="0" smtClean="0">
                <a:latin typeface="微軟正黑體" panose="020B0604030504040204" pitchFamily="34" charset="-120"/>
                <a:ea typeface="微軟正黑體" panose="020B0604030504040204" pitchFamily="34" charset="-120"/>
              </a:rPr>
              <a:t>、提案緣由</a:t>
            </a:r>
            <a:endParaRPr lang="en-US" altLang="zh-TW" sz="3600" b="1" dirty="0" smtClean="0">
              <a:latin typeface="微軟正黑體" panose="020B0604030504040204" pitchFamily="34" charset="-120"/>
              <a:ea typeface="微軟正黑體" panose="020B0604030504040204" pitchFamily="34" charset="-120"/>
            </a:endParaRPr>
          </a:p>
          <a:p>
            <a:pPr>
              <a:lnSpc>
                <a:spcPts val="6000"/>
              </a:lnSpc>
            </a:pPr>
            <a:r>
              <a:rPr lang="zh-TW" altLang="en-US" sz="3600" b="1" dirty="0" smtClean="0">
                <a:latin typeface="微軟正黑體" panose="020B0604030504040204" pitchFamily="34" charset="-120"/>
                <a:ea typeface="微軟正黑體" panose="020B0604030504040204" pitchFamily="34" charset="-120"/>
              </a:rPr>
              <a:t>二、計畫</a:t>
            </a:r>
            <a:r>
              <a:rPr lang="zh-TW" altLang="en-US" sz="3600" b="1" dirty="0">
                <a:latin typeface="微軟正黑體" panose="020B0604030504040204" pitchFamily="34" charset="-120"/>
                <a:ea typeface="微軟正黑體" panose="020B0604030504040204" pitchFamily="34" charset="-120"/>
              </a:rPr>
              <a:t>位置</a:t>
            </a:r>
            <a:r>
              <a:rPr lang="zh-TW" altLang="en-US" sz="3600" b="1" dirty="0" smtClean="0">
                <a:latin typeface="微軟正黑體" panose="020B0604030504040204" pitchFamily="34" charset="-120"/>
                <a:ea typeface="微軟正黑體" panose="020B0604030504040204" pitchFamily="34" charset="-120"/>
              </a:rPr>
              <a:t>及範圍</a:t>
            </a:r>
            <a:endParaRPr lang="en-US" altLang="zh-TW" sz="3600" b="1" dirty="0" smtClean="0">
              <a:latin typeface="微軟正黑體" panose="020B0604030504040204" pitchFamily="34" charset="-120"/>
              <a:ea typeface="微軟正黑體" panose="020B0604030504040204" pitchFamily="34" charset="-120"/>
            </a:endParaRPr>
          </a:p>
          <a:p>
            <a:pPr>
              <a:lnSpc>
                <a:spcPts val="6000"/>
              </a:lnSpc>
            </a:pPr>
            <a:r>
              <a:rPr lang="zh-TW" altLang="en-US" sz="3600" b="1" dirty="0">
                <a:latin typeface="微軟正黑體" panose="020B0604030504040204" pitchFamily="34" charset="-120"/>
                <a:ea typeface="微軟正黑體" panose="020B0604030504040204" pitchFamily="34" charset="-120"/>
              </a:rPr>
              <a:t>三</a:t>
            </a:r>
            <a:r>
              <a:rPr lang="zh-TW" altLang="en-US" sz="3600" b="1" dirty="0" smtClean="0">
                <a:latin typeface="微軟正黑體" panose="020B0604030504040204" pitchFamily="34" charset="-120"/>
                <a:ea typeface="微軟正黑體" panose="020B0604030504040204" pitchFamily="34" charset="-120"/>
              </a:rPr>
              <a:t>、基地現況說明</a:t>
            </a:r>
            <a:endParaRPr lang="zh-TW" altLang="en-US" sz="3600" b="1" dirty="0">
              <a:latin typeface="微軟正黑體" panose="020B0604030504040204" pitchFamily="34" charset="-120"/>
              <a:ea typeface="微軟正黑體" panose="020B0604030504040204" pitchFamily="34" charset="-120"/>
            </a:endParaRPr>
          </a:p>
          <a:p>
            <a:pPr>
              <a:lnSpc>
                <a:spcPts val="6000"/>
              </a:lnSpc>
            </a:pPr>
            <a:r>
              <a:rPr lang="zh-TW" altLang="en-US" sz="3600" b="1" dirty="0" smtClean="0">
                <a:latin typeface="微軟正黑體" panose="020B0604030504040204" pitchFamily="34" charset="-120"/>
                <a:ea typeface="微軟正黑體" panose="020B0604030504040204" pitchFamily="34" charset="-120"/>
              </a:rPr>
              <a:t>四、工程</a:t>
            </a:r>
            <a:r>
              <a:rPr lang="zh-TW" altLang="en-US" sz="3600" b="1" dirty="0">
                <a:latin typeface="微軟正黑體" panose="020B0604030504040204" pitchFamily="34" charset="-120"/>
                <a:ea typeface="微軟正黑體" panose="020B0604030504040204" pitchFamily="34" charset="-120"/>
              </a:rPr>
              <a:t>計畫願</a:t>
            </a:r>
            <a:r>
              <a:rPr lang="zh-TW" altLang="en-US" sz="3600" b="1" dirty="0" smtClean="0">
                <a:latin typeface="微軟正黑體" panose="020B0604030504040204" pitchFamily="34" charset="-120"/>
                <a:ea typeface="微軟正黑體" panose="020B0604030504040204" pitchFamily="34" charset="-120"/>
              </a:rPr>
              <a:t>景及規劃構想</a:t>
            </a:r>
            <a:endParaRPr lang="en-US" altLang="zh-TW" sz="3600" b="1" dirty="0">
              <a:latin typeface="微軟正黑體" panose="020B0604030504040204" pitchFamily="34" charset="-120"/>
              <a:ea typeface="微軟正黑體" panose="020B0604030504040204" pitchFamily="34" charset="-120"/>
            </a:endParaRPr>
          </a:p>
          <a:p>
            <a:pPr>
              <a:lnSpc>
                <a:spcPts val="6000"/>
              </a:lnSpc>
            </a:pPr>
            <a:r>
              <a:rPr lang="zh-TW" altLang="en-US" sz="3600" b="1" dirty="0" smtClean="0">
                <a:latin typeface="微軟正黑體" panose="020B0604030504040204" pitchFamily="34" charset="-120"/>
                <a:ea typeface="微軟正黑體" panose="020B0604030504040204" pitchFamily="34" charset="-120"/>
              </a:rPr>
              <a:t>五、工程計畫經費及期程</a:t>
            </a:r>
            <a:endParaRPr lang="en-US" altLang="zh-TW" sz="3600" b="1" dirty="0">
              <a:latin typeface="微軟正黑體" panose="020B0604030504040204" pitchFamily="34" charset="-120"/>
              <a:ea typeface="微軟正黑體" panose="020B0604030504040204" pitchFamily="34" charset="-120"/>
            </a:endParaRPr>
          </a:p>
          <a:p>
            <a:pPr>
              <a:lnSpc>
                <a:spcPts val="6000"/>
              </a:lnSpc>
            </a:pPr>
            <a:r>
              <a:rPr lang="zh-TW" altLang="en-US" sz="3600" b="1" dirty="0" smtClean="0">
                <a:latin typeface="微軟正黑體" panose="020B0604030504040204" pitchFamily="34" charset="-120"/>
                <a:ea typeface="微軟正黑體" panose="020B0604030504040204" pitchFamily="34" charset="-120"/>
              </a:rPr>
              <a:t>六、預期</a:t>
            </a:r>
            <a:r>
              <a:rPr lang="zh-TW" altLang="en-US" sz="3600" b="1" dirty="0">
                <a:latin typeface="微軟正黑體" panose="020B0604030504040204" pitchFamily="34" charset="-120"/>
                <a:ea typeface="微軟正黑體" panose="020B0604030504040204" pitchFamily="34" charset="-120"/>
              </a:rPr>
              <a:t>成果及後續維護管理計畫</a:t>
            </a:r>
            <a:endParaRPr lang="en-US" altLang="zh-TW" sz="3600" b="1" dirty="0">
              <a:latin typeface="微軟正黑體" panose="020B0604030504040204" pitchFamily="34" charset="-120"/>
              <a:ea typeface="微軟正黑體" panose="020B0604030504040204" pitchFamily="34" charset="-120"/>
            </a:endParaRPr>
          </a:p>
        </p:txBody>
      </p:sp>
      <p:sp>
        <p:nvSpPr>
          <p:cNvPr id="6" name="矩形 5"/>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56233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3</a:t>
            </a:fld>
            <a:endParaRPr lang="zh-TW" altLang="en-US"/>
          </a:p>
        </p:txBody>
      </p:sp>
      <p:sp>
        <p:nvSpPr>
          <p:cNvPr id="3" name="文字方塊 2"/>
          <p:cNvSpPr txBox="1"/>
          <p:nvPr/>
        </p:nvSpPr>
        <p:spPr>
          <a:xfrm>
            <a:off x="1332258" y="2954288"/>
            <a:ext cx="6264078" cy="861774"/>
          </a:xfrm>
          <a:prstGeom prst="rect">
            <a:avLst/>
          </a:prstGeom>
          <a:noFill/>
        </p:spPr>
        <p:txBody>
          <a:bodyPr wrap="square" rtlCol="0">
            <a:spAutoFit/>
          </a:bodyPr>
          <a:lstStyle/>
          <a:p>
            <a:pPr algn="ctr">
              <a:lnSpc>
                <a:spcPts val="6000"/>
              </a:lnSpc>
            </a:pPr>
            <a:r>
              <a:rPr lang="zh-TW" altLang="en-US" sz="4800" b="1" dirty="0">
                <a:latin typeface="微軟正黑體" panose="020B0604030504040204" pitchFamily="34" charset="-120"/>
                <a:ea typeface="微軟正黑體" panose="020B0604030504040204" pitchFamily="34" charset="-120"/>
              </a:rPr>
              <a:t>一、提案緣由</a:t>
            </a:r>
            <a:endParaRPr lang="en-US" altLang="zh-TW" sz="48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697818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4" descr="특수_003.png"/>
          <p:cNvPicPr>
            <a:picLocks noChangeAspect="1"/>
          </p:cNvPicPr>
          <p:nvPr/>
        </p:nvPicPr>
        <p:blipFill>
          <a:blip r:embed="rId2" cstate="print"/>
          <a:srcRect/>
          <a:stretch>
            <a:fillRect/>
          </a:stretch>
        </p:blipFill>
        <p:spPr bwMode="auto">
          <a:xfrm>
            <a:off x="76659" y="1077192"/>
            <a:ext cx="9067337" cy="522428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18D9D49B-AABD-4C47-8FD1-02BB7847F912}" type="slidenum">
              <a:rPr lang="zh-TW" altLang="en-US" smtClean="0"/>
              <a:pPr/>
              <a:t>4</a:t>
            </a:fld>
            <a:endParaRPr lang="zh-TW" altLang="en-US"/>
          </a:p>
        </p:txBody>
      </p:sp>
      <p:pic>
        <p:nvPicPr>
          <p:cNvPr id="3" name="Picture 31" descr="\\Fileserver-pt\server-file2\4.넷째마당\수연\바\바_036.png"/>
          <p:cNvPicPr preferRelativeResize="0">
            <a:picLocks noChangeArrowheads="1"/>
          </p:cNvPicPr>
          <p:nvPr/>
        </p:nvPicPr>
        <p:blipFill>
          <a:blip r:embed="rId3" cstate="print"/>
          <a:srcRect l="919" t="-1749"/>
          <a:stretch>
            <a:fillRect/>
          </a:stretch>
        </p:blipFill>
        <p:spPr bwMode="auto">
          <a:xfrm>
            <a:off x="76661" y="417834"/>
            <a:ext cx="3631243" cy="825500"/>
          </a:xfrm>
          <a:prstGeom prst="rect">
            <a:avLst/>
          </a:prstGeom>
          <a:noFill/>
          <a:ln w="9525">
            <a:noFill/>
            <a:miter lim="800000"/>
            <a:headEnd/>
            <a:tailEnd/>
          </a:ln>
        </p:spPr>
      </p:pic>
      <p:sp>
        <p:nvSpPr>
          <p:cNvPr id="4" name="矩形 3"/>
          <p:cNvSpPr/>
          <p:nvPr/>
        </p:nvSpPr>
        <p:spPr bwMode="auto">
          <a:xfrm>
            <a:off x="335733" y="579659"/>
            <a:ext cx="3372171" cy="461665"/>
          </a:xfrm>
          <a:prstGeom prst="rect">
            <a:avLst/>
          </a:prstGeom>
        </p:spPr>
        <p:txBody>
          <a:bodyPr wrap="square">
            <a:spAutoFit/>
          </a:bodyPr>
          <a:lstStyle/>
          <a:p>
            <a:pPr>
              <a:defRPr/>
            </a:pPr>
            <a:r>
              <a:rPr lang="zh-TW" alt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提案緣由</a:t>
            </a:r>
            <a:r>
              <a:rPr lang="en-US" altLang="zh-TW"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a:t>
            </a:r>
            <a:r>
              <a:rPr lang="zh-TW" altLang="en-US"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打造亮點</a:t>
            </a:r>
            <a:endParaRPr lang="zh-TW" altLang="en-US"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8" name="矩形 7"/>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
        <p:nvSpPr>
          <p:cNvPr id="9" name="矩形 57"/>
          <p:cNvSpPr>
            <a:spLocks noChangeArrowheads="1"/>
          </p:cNvSpPr>
          <p:nvPr/>
        </p:nvSpPr>
        <p:spPr bwMode="auto">
          <a:xfrm>
            <a:off x="433863" y="1225574"/>
            <a:ext cx="8352928" cy="1015663"/>
          </a:xfrm>
          <a:prstGeom prst="rect">
            <a:avLst/>
          </a:prstGeom>
          <a:solidFill>
            <a:schemeClr val="bg1">
              <a:alpha val="77000"/>
            </a:schemeClr>
          </a:solidFill>
          <a:ln w="9525">
            <a:noFill/>
            <a:miter lim="800000"/>
            <a:headEnd/>
            <a:tailEnd/>
          </a:ln>
        </p:spPr>
        <p:txBody>
          <a:bodyPr wrap="square">
            <a:spAutoFit/>
          </a:bodyPr>
          <a:lstStyle/>
          <a:p>
            <a:pPr algn="just">
              <a:spcBef>
                <a:spcPts val="600"/>
              </a:spcBef>
            </a:pPr>
            <a:r>
              <a:rPr lang="zh-TW" altLang="en-US" sz="2000" b="1" dirty="0" smtClean="0">
                <a:solidFill>
                  <a:srgbClr val="003300"/>
                </a:solidFill>
                <a:latin typeface="微軟正黑體" pitchFamily="34" charset="-120"/>
                <a:ea typeface="微軟正黑體" pitchFamily="34" charset="-120"/>
              </a:rPr>
              <a:t>本案規劃</a:t>
            </a:r>
            <a:r>
              <a:rPr lang="zh-TW" altLang="en-US" sz="2000" b="1" dirty="0">
                <a:solidFill>
                  <a:srgbClr val="003300"/>
                </a:solidFill>
                <a:latin typeface="微軟正黑體" pitchFamily="34" charset="-120"/>
                <a:ea typeface="微軟正黑體" pitchFamily="34" charset="-120"/>
              </a:rPr>
              <a:t>以寵物友善互動區為主軸，搭配適當休憩設施、多功能活動草坪及植栽綠美化，提供多元休憩活動，容納多元使用類型，創造寓教於樂的休閒環境。</a:t>
            </a:r>
            <a:endParaRPr lang="en-US" altLang="zh-TW" b="1" dirty="0" smtClean="0">
              <a:solidFill>
                <a:srgbClr val="0070C0"/>
              </a:solidFill>
              <a:latin typeface="微軟正黑體" pitchFamily="34" charset="-120"/>
              <a:ea typeface="微軟正黑體" pitchFamily="34" charset="-120"/>
            </a:endParaRPr>
          </a:p>
        </p:txBody>
      </p:sp>
      <p:pic>
        <p:nvPicPr>
          <p:cNvPr id="10" name="Picture 3"/>
          <p:cNvPicPr>
            <a:picLocks noChangeAspect="1" noChangeArrowheads="1"/>
          </p:cNvPicPr>
          <p:nvPr/>
        </p:nvPicPr>
        <p:blipFill>
          <a:blip r:embed="rId4" cstate="print"/>
          <a:srcRect t="7098" b="11269"/>
          <a:stretch>
            <a:fillRect/>
          </a:stretch>
        </p:blipFill>
        <p:spPr bwMode="auto">
          <a:xfrm>
            <a:off x="291982" y="4281415"/>
            <a:ext cx="3604686" cy="2034002"/>
          </a:xfrm>
          <a:prstGeom prst="rect">
            <a:avLst/>
          </a:prstGeom>
          <a:noFill/>
          <a:ln w="9525">
            <a:noFill/>
            <a:miter lim="800000"/>
            <a:headEnd/>
            <a:tailEnd/>
          </a:ln>
        </p:spPr>
      </p:pic>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708" y="4460042"/>
            <a:ext cx="5128988" cy="1625889"/>
          </a:xfrm>
          <a:prstGeom prst="rect">
            <a:avLst/>
          </a:prstGeom>
        </p:spPr>
      </p:pic>
      <p:pic>
        <p:nvPicPr>
          <p:cNvPr id="13" name="圖片 12"/>
          <p:cNvPicPr>
            <a:picLocks noChangeAspect="1"/>
          </p:cNvPicPr>
          <p:nvPr/>
        </p:nvPicPr>
        <p:blipFill rotWithShape="1">
          <a:blip r:embed="rId6">
            <a:extLst>
              <a:ext uri="{28A0092B-C50C-407E-A947-70E740481C1C}">
                <a14:useLocalDpi xmlns:a14="http://schemas.microsoft.com/office/drawing/2010/main" val="0"/>
              </a:ext>
            </a:extLst>
          </a:blip>
          <a:srcRect b="6593"/>
          <a:stretch/>
        </p:blipFill>
        <p:spPr>
          <a:xfrm>
            <a:off x="5908352" y="2301436"/>
            <a:ext cx="3096344" cy="1928132"/>
          </a:xfrm>
          <a:prstGeom prst="rect">
            <a:avLst/>
          </a:prstGeom>
        </p:spPr>
      </p:pic>
      <p:pic>
        <p:nvPicPr>
          <p:cNvPr id="11" name="Picture 4"/>
          <p:cNvPicPr>
            <a:picLocks noChangeAspect="1" noChangeArrowheads="1"/>
          </p:cNvPicPr>
          <p:nvPr/>
        </p:nvPicPr>
        <p:blipFill rotWithShape="1">
          <a:blip r:embed="rId7" cstate="print"/>
          <a:srcRect l="20251" t="4866" r="-1" b="25442"/>
          <a:stretch/>
        </p:blipFill>
        <p:spPr bwMode="auto">
          <a:xfrm>
            <a:off x="3419872" y="2566558"/>
            <a:ext cx="2705598" cy="1584123"/>
          </a:xfrm>
          <a:prstGeom prst="rect">
            <a:avLst/>
          </a:prstGeom>
          <a:noFill/>
          <a:ln w="9525">
            <a:noFill/>
            <a:miter lim="800000"/>
            <a:headEnd/>
            <a:tailEnd/>
          </a:ln>
        </p:spPr>
      </p:pic>
      <p:pic>
        <p:nvPicPr>
          <p:cNvPr id="15" name="Picture 2"/>
          <p:cNvPicPr>
            <a:picLocks noChangeAspect="1" noChangeArrowheads="1"/>
          </p:cNvPicPr>
          <p:nvPr/>
        </p:nvPicPr>
        <p:blipFill>
          <a:blip r:embed="rId8" cstate="print"/>
          <a:srcRect b="14985"/>
          <a:stretch>
            <a:fillRect/>
          </a:stretch>
        </p:blipFill>
        <p:spPr bwMode="auto">
          <a:xfrm>
            <a:off x="271873" y="2411960"/>
            <a:ext cx="3147999" cy="1792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2424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5</a:t>
            </a:fld>
            <a:endParaRPr lang="zh-TW" altLang="en-US"/>
          </a:p>
        </p:txBody>
      </p:sp>
      <p:sp>
        <p:nvSpPr>
          <p:cNvPr id="3" name="矩形 57"/>
          <p:cNvSpPr>
            <a:spLocks noChangeArrowheads="1"/>
          </p:cNvSpPr>
          <p:nvPr/>
        </p:nvSpPr>
        <p:spPr bwMode="auto">
          <a:xfrm>
            <a:off x="251520" y="1473889"/>
            <a:ext cx="8640960" cy="4547399"/>
          </a:xfrm>
          <a:prstGeom prst="rect">
            <a:avLst/>
          </a:prstGeom>
          <a:solidFill>
            <a:schemeClr val="bg1">
              <a:alpha val="77000"/>
            </a:schemeClr>
          </a:solidFill>
          <a:ln w="9525">
            <a:noFill/>
            <a:miter lim="800000"/>
            <a:headEnd/>
            <a:tailEnd/>
          </a:ln>
        </p:spPr>
        <p:txBody>
          <a:bodyPr wrap="square">
            <a:spAutoFit/>
          </a:bodyPr>
          <a:lstStyle/>
          <a:p>
            <a:pPr algn="just">
              <a:spcBef>
                <a:spcPts val="600"/>
              </a:spcBef>
            </a:pPr>
            <a:r>
              <a:rPr lang="zh-TW" altLang="en-US" sz="2000" b="1" dirty="0" smtClean="0">
                <a:solidFill>
                  <a:srgbClr val="003300"/>
                </a:solidFill>
                <a:latin typeface="微軟正黑體" pitchFamily="34" charset="-120"/>
                <a:ea typeface="微軟正黑體" pitchFamily="34" charset="-120"/>
              </a:rPr>
              <a:t>一、設立寵物</a:t>
            </a:r>
            <a:r>
              <a:rPr lang="zh-TW" altLang="en-US" sz="2000" b="1" dirty="0">
                <a:solidFill>
                  <a:srgbClr val="003300"/>
                </a:solidFill>
                <a:latin typeface="微軟正黑體" pitchFamily="34" charset="-120"/>
                <a:ea typeface="微軟正黑體" pitchFamily="34" charset="-120"/>
              </a:rPr>
              <a:t>友善互動</a:t>
            </a:r>
            <a:r>
              <a:rPr lang="zh-TW" altLang="en-US" sz="2000" b="1" dirty="0" smtClean="0">
                <a:solidFill>
                  <a:srgbClr val="003300"/>
                </a:solidFill>
                <a:latin typeface="微軟正黑體" pitchFamily="34" charset="-120"/>
                <a:ea typeface="微軟正黑體" pitchFamily="34" charset="-120"/>
              </a:rPr>
              <a:t>區：</a:t>
            </a:r>
            <a:endParaRPr lang="en-US" altLang="zh-TW" sz="2000" b="1" dirty="0">
              <a:solidFill>
                <a:srgbClr val="003300"/>
              </a:solidFill>
              <a:latin typeface="微軟正黑體" pitchFamily="34" charset="-120"/>
              <a:ea typeface="微軟正黑體" pitchFamily="34" charset="-120"/>
            </a:endParaRPr>
          </a:p>
          <a:p>
            <a:pPr algn="just">
              <a:spcBef>
                <a:spcPts val="600"/>
              </a:spcBef>
            </a:pPr>
            <a:r>
              <a:rPr lang="zh-TW" altLang="en-US" b="1" dirty="0">
                <a:solidFill>
                  <a:srgbClr val="0070C0"/>
                </a:solidFill>
                <a:latin typeface="微軟正黑體" pitchFamily="34" charset="-120"/>
                <a:ea typeface="微軟正黑體" pitchFamily="34" charset="-120"/>
              </a:rPr>
              <a:t>近年全台各地欲發展友善環境公園綠地，提供友善之休憩環境，現代人生活壓力大，多飼養寵物做為家庭成員，</a:t>
            </a:r>
            <a:r>
              <a:rPr lang="zh-TW" altLang="en-US" b="1" dirty="0" smtClean="0">
                <a:solidFill>
                  <a:srgbClr val="0070C0"/>
                </a:solidFill>
                <a:latin typeface="微軟正黑體" pitchFamily="34" charset="-120"/>
                <a:ea typeface="微軟正黑體" pitchFamily="34" charset="-120"/>
              </a:rPr>
              <a:t>利用環境</a:t>
            </a:r>
            <a:r>
              <a:rPr lang="zh-TW" altLang="en-US" b="1" dirty="0">
                <a:solidFill>
                  <a:srgbClr val="0070C0"/>
                </a:solidFill>
                <a:latin typeface="微軟正黑體" pitchFamily="34" charset="-120"/>
                <a:ea typeface="微軟正黑體" pitchFamily="34" charset="-120"/>
              </a:rPr>
              <a:t>共生</a:t>
            </a:r>
            <a:r>
              <a:rPr lang="zh-TW" altLang="en-US" b="1" dirty="0" smtClean="0">
                <a:solidFill>
                  <a:srgbClr val="0070C0"/>
                </a:solidFill>
                <a:latin typeface="微軟正黑體" pitchFamily="34" charset="-120"/>
                <a:ea typeface="微軟正黑體" pitchFamily="34" charset="-120"/>
              </a:rPr>
              <a:t>方式，</a:t>
            </a:r>
            <a:r>
              <a:rPr lang="zh-TW" altLang="en-US" b="1" dirty="0">
                <a:solidFill>
                  <a:srgbClr val="0070C0"/>
                </a:solidFill>
                <a:latin typeface="微軟正黑體" pitchFamily="34" charset="-120"/>
                <a:ea typeface="微軟正黑體" pitchFamily="34" charset="-120"/>
              </a:rPr>
              <a:t>打造全苗栗第一座寵物友善公園。</a:t>
            </a:r>
            <a:endParaRPr lang="en-US" altLang="zh-TW" b="1" dirty="0">
              <a:solidFill>
                <a:srgbClr val="0070C0"/>
              </a:solidFill>
              <a:latin typeface="微軟正黑體" pitchFamily="34" charset="-120"/>
              <a:ea typeface="微軟正黑體" pitchFamily="34" charset="-120"/>
            </a:endParaRPr>
          </a:p>
          <a:p>
            <a:pPr algn="just">
              <a:spcBef>
                <a:spcPts val="600"/>
              </a:spcBef>
            </a:pPr>
            <a:r>
              <a:rPr lang="zh-TW" altLang="en-US" sz="2000" b="1" dirty="0" smtClean="0">
                <a:solidFill>
                  <a:srgbClr val="003300"/>
                </a:solidFill>
                <a:latin typeface="微軟正黑體" pitchFamily="34" charset="-120"/>
                <a:ea typeface="微軟正黑體" pitchFamily="34" charset="-120"/>
              </a:rPr>
              <a:t>二、增加高灘地使用效率</a:t>
            </a:r>
            <a:r>
              <a:rPr lang="zh-TW" altLang="en-US" sz="2000" b="1" dirty="0">
                <a:solidFill>
                  <a:srgbClr val="003300"/>
                </a:solidFill>
                <a:latin typeface="微軟正黑體" pitchFamily="34" charset="-120"/>
                <a:ea typeface="微軟正黑體" pitchFamily="34" charset="-120"/>
              </a:rPr>
              <a:t>：</a:t>
            </a:r>
            <a:endParaRPr lang="en-US" altLang="zh-TW" sz="2000" b="1" dirty="0" smtClean="0">
              <a:solidFill>
                <a:srgbClr val="003300"/>
              </a:solidFill>
              <a:latin typeface="微軟正黑體" pitchFamily="34" charset="-120"/>
              <a:ea typeface="微軟正黑體" pitchFamily="34" charset="-120"/>
            </a:endParaRPr>
          </a:p>
          <a:p>
            <a:pPr>
              <a:lnSpc>
                <a:spcPct val="105000"/>
              </a:lnSpc>
              <a:spcBef>
                <a:spcPts val="600"/>
              </a:spcBef>
            </a:pPr>
            <a:r>
              <a:rPr lang="zh-TW" altLang="en-US" b="1" dirty="0">
                <a:solidFill>
                  <a:srgbClr val="0070C0"/>
                </a:solidFill>
                <a:latin typeface="微軟正黑體" pitchFamily="34" charset="-120"/>
                <a:ea typeface="微軟正黑體" pitchFamily="34" charset="-120"/>
              </a:rPr>
              <a:t>本基地早期即打造河濱公園，現在仍有許多民眾在此健身休閒，但因設施老舊，早已不符合使用需求，需重新活化空間，提供更優質的休憩環境</a:t>
            </a:r>
            <a:r>
              <a:rPr lang="zh-TW" altLang="en-US" b="1" dirty="0" smtClean="0">
                <a:solidFill>
                  <a:srgbClr val="0070C0"/>
                </a:solidFill>
                <a:latin typeface="微軟正黑體" pitchFamily="34" charset="-120"/>
                <a:ea typeface="微軟正黑體" pitchFamily="34" charset="-120"/>
              </a:rPr>
              <a:t>。</a:t>
            </a:r>
            <a:endParaRPr lang="en-US" altLang="zh-TW" b="1" dirty="0" smtClean="0">
              <a:solidFill>
                <a:srgbClr val="0070C0"/>
              </a:solidFill>
              <a:latin typeface="微軟正黑體" pitchFamily="34" charset="-120"/>
              <a:ea typeface="微軟正黑體" pitchFamily="34" charset="-120"/>
            </a:endParaRPr>
          </a:p>
          <a:p>
            <a:pPr>
              <a:lnSpc>
                <a:spcPct val="105000"/>
              </a:lnSpc>
              <a:spcBef>
                <a:spcPts val="600"/>
              </a:spcBef>
            </a:pPr>
            <a:r>
              <a:rPr lang="zh-TW" altLang="en-US" sz="2000" b="1" dirty="0" smtClean="0">
                <a:solidFill>
                  <a:srgbClr val="003300"/>
                </a:solidFill>
                <a:latin typeface="微軟正黑體" pitchFamily="34" charset="-120"/>
                <a:ea typeface="微軟正黑體" pitchFamily="34" charset="-120"/>
              </a:rPr>
              <a:t>三、</a:t>
            </a:r>
            <a:r>
              <a:rPr lang="zh-TW" altLang="en-US" sz="2000" b="1" dirty="0">
                <a:solidFill>
                  <a:srgbClr val="003300"/>
                </a:solidFill>
                <a:latin typeface="微軟正黑體" pitchFamily="34" charset="-120"/>
                <a:ea typeface="微軟正黑體" pitchFamily="34" charset="-120"/>
              </a:rPr>
              <a:t>自行車友休憩停留</a:t>
            </a:r>
            <a:r>
              <a:rPr lang="zh-TW" altLang="en-US" sz="2000" b="1" dirty="0" smtClean="0">
                <a:solidFill>
                  <a:srgbClr val="003300"/>
                </a:solidFill>
                <a:latin typeface="微軟正黑體" pitchFamily="34" charset="-120"/>
                <a:ea typeface="微軟正黑體" pitchFamily="34" charset="-120"/>
              </a:rPr>
              <a:t>點：</a:t>
            </a:r>
            <a:endParaRPr lang="en-US" altLang="zh-TW" sz="2000" b="1" dirty="0" smtClean="0">
              <a:solidFill>
                <a:srgbClr val="003300"/>
              </a:solidFill>
              <a:latin typeface="微軟正黑體" pitchFamily="34" charset="-120"/>
              <a:ea typeface="微軟正黑體" pitchFamily="34" charset="-120"/>
            </a:endParaRPr>
          </a:p>
          <a:p>
            <a:pPr>
              <a:lnSpc>
                <a:spcPct val="105000"/>
              </a:lnSpc>
              <a:spcBef>
                <a:spcPts val="600"/>
              </a:spcBef>
            </a:pPr>
            <a:r>
              <a:rPr lang="zh-TW" altLang="en-US" b="1" dirty="0" smtClean="0">
                <a:solidFill>
                  <a:srgbClr val="0070C0"/>
                </a:solidFill>
                <a:latin typeface="微軟正黑體" pitchFamily="34" charset="-120"/>
                <a:ea typeface="微軟正黑體" pitchFamily="34" charset="-120"/>
              </a:rPr>
              <a:t>基地</a:t>
            </a:r>
            <a:r>
              <a:rPr lang="zh-TW" altLang="en-US" b="1" dirty="0">
                <a:solidFill>
                  <a:srgbClr val="0070C0"/>
                </a:solidFill>
                <a:latin typeface="微軟正黑體" pitchFamily="34" charset="-120"/>
                <a:ea typeface="微軟正黑體" pitchFamily="34" charset="-120"/>
              </a:rPr>
              <a:t>位置</a:t>
            </a:r>
            <a:r>
              <a:rPr lang="zh-TW" altLang="en-US" b="1" dirty="0" smtClean="0">
                <a:solidFill>
                  <a:srgbClr val="0070C0"/>
                </a:solidFill>
                <a:latin typeface="微軟正黑體" pitchFamily="34" charset="-120"/>
                <a:ea typeface="微軟正黑體" pitchFamily="34" charset="-120"/>
              </a:rPr>
              <a:t>周邊現有苗栗縣</a:t>
            </a:r>
            <a:r>
              <a:rPr lang="zh-TW" altLang="en-US" b="1" dirty="0">
                <a:solidFill>
                  <a:srgbClr val="0070C0"/>
                </a:solidFill>
                <a:latin typeface="微軟正黑體" pitchFamily="34" charset="-120"/>
                <a:ea typeface="微軟正黑體" pitchFamily="34" charset="-120"/>
              </a:rPr>
              <a:t>大河戀自行車道、永和山水庫自行車道及頭份市內自行車道三條自行車道</a:t>
            </a:r>
            <a:r>
              <a:rPr lang="zh-TW" altLang="en-US" b="1" dirty="0" smtClean="0">
                <a:solidFill>
                  <a:srgbClr val="0070C0"/>
                </a:solidFill>
                <a:latin typeface="微軟正黑體" pitchFamily="34" charset="-120"/>
                <a:ea typeface="微軟正黑體" pitchFamily="34" charset="-120"/>
              </a:rPr>
              <a:t>串連並在此交</a:t>
            </a:r>
            <a:r>
              <a:rPr lang="zh-TW" altLang="en-US" b="1" dirty="0">
                <a:solidFill>
                  <a:srgbClr val="0070C0"/>
                </a:solidFill>
                <a:latin typeface="微軟正黑體" pitchFamily="34" charset="-120"/>
                <a:ea typeface="微軟正黑體" pitchFamily="34" charset="-120"/>
              </a:rPr>
              <a:t>會，可提供</a:t>
            </a:r>
            <a:r>
              <a:rPr lang="zh-TW" altLang="en-US" b="1" dirty="0" smtClean="0">
                <a:solidFill>
                  <a:srgbClr val="0070C0"/>
                </a:solidFill>
                <a:latin typeface="微軟正黑體" pitchFamily="34" charset="-120"/>
                <a:ea typeface="微軟正黑體" pitchFamily="34" charset="-120"/>
              </a:rPr>
              <a:t>自行車友作為</a:t>
            </a:r>
            <a:r>
              <a:rPr lang="zh-TW" altLang="en-US" b="1" dirty="0">
                <a:solidFill>
                  <a:srgbClr val="0070C0"/>
                </a:solidFill>
                <a:latin typeface="微軟正黑體" pitchFamily="34" charset="-120"/>
                <a:ea typeface="微軟正黑體" pitchFamily="34" charset="-120"/>
              </a:rPr>
              <a:t>休憩停留點。</a:t>
            </a:r>
            <a:endParaRPr lang="en-US" altLang="zh-TW" b="1" dirty="0">
              <a:solidFill>
                <a:srgbClr val="0070C0"/>
              </a:solidFill>
              <a:latin typeface="微軟正黑體" pitchFamily="34" charset="-120"/>
              <a:ea typeface="微軟正黑體" pitchFamily="34" charset="-120"/>
            </a:endParaRPr>
          </a:p>
          <a:p>
            <a:pPr>
              <a:lnSpc>
                <a:spcPct val="105000"/>
              </a:lnSpc>
              <a:spcBef>
                <a:spcPts val="600"/>
              </a:spcBef>
            </a:pPr>
            <a:r>
              <a:rPr lang="zh-TW" altLang="en-US" sz="2000" b="1" dirty="0">
                <a:solidFill>
                  <a:srgbClr val="003300"/>
                </a:solidFill>
                <a:latin typeface="微軟正黑體" pitchFamily="34" charset="-120"/>
                <a:ea typeface="微軟正黑體" pitchFamily="34" charset="-120"/>
              </a:rPr>
              <a:t>四</a:t>
            </a:r>
            <a:r>
              <a:rPr lang="zh-TW" altLang="en-US" sz="2000" b="1" dirty="0" smtClean="0">
                <a:solidFill>
                  <a:srgbClr val="003300"/>
                </a:solidFill>
                <a:latin typeface="微軟正黑體" pitchFamily="34" charset="-120"/>
                <a:ea typeface="微軟正黑體" pitchFamily="34" charset="-120"/>
              </a:rPr>
              <a:t>、打造中港溪環境營造示範點</a:t>
            </a:r>
            <a:r>
              <a:rPr lang="en-US" altLang="zh-TW" sz="2400" b="1" dirty="0" smtClean="0">
                <a:solidFill>
                  <a:srgbClr val="003300"/>
                </a:solidFill>
                <a:latin typeface="微軟正黑體" pitchFamily="34" charset="-120"/>
                <a:ea typeface="微軟正黑體" pitchFamily="34" charset="-120"/>
              </a:rPr>
              <a:t>:</a:t>
            </a:r>
          </a:p>
          <a:p>
            <a:pPr>
              <a:lnSpc>
                <a:spcPct val="105000"/>
              </a:lnSpc>
              <a:spcBef>
                <a:spcPts val="600"/>
              </a:spcBef>
            </a:pPr>
            <a:r>
              <a:rPr lang="zh-TW" altLang="en-US" b="1" dirty="0">
                <a:solidFill>
                  <a:srgbClr val="0070C0"/>
                </a:solidFill>
                <a:latin typeface="微軟正黑體" pitchFamily="34" charset="-120"/>
                <a:ea typeface="微軟正黑體" pitchFamily="34" charset="-120"/>
              </a:rPr>
              <a:t>由於頭份近年人口劇增，公園綠地等休憩空間不足，導致民眾需求無法被滿足，大大降低了生活品質，本</a:t>
            </a:r>
            <a:r>
              <a:rPr lang="zh-TW" altLang="en-US" b="1" dirty="0" smtClean="0">
                <a:solidFill>
                  <a:srgbClr val="0070C0"/>
                </a:solidFill>
                <a:latin typeface="微軟正黑體" pitchFamily="34" charset="-120"/>
                <a:ea typeface="微軟正黑體" pitchFamily="34" charset="-120"/>
              </a:rPr>
              <a:t>計畫希冀透過新穎設計構想，</a:t>
            </a:r>
            <a:r>
              <a:rPr lang="zh-TW" altLang="en-US" b="1" dirty="0">
                <a:solidFill>
                  <a:srgbClr val="0070C0"/>
                </a:solidFill>
                <a:latin typeface="微軟正黑體" pitchFamily="34" charset="-120"/>
                <a:ea typeface="微軟正黑體" pitchFamily="34" charset="-120"/>
              </a:rPr>
              <a:t>打造中港溪環境營造示範點，成效良好將可推廣至其他河段。</a:t>
            </a:r>
            <a:endParaRPr lang="en-US" altLang="zh-TW" b="1" dirty="0" smtClean="0">
              <a:solidFill>
                <a:srgbClr val="0070C0"/>
              </a:solidFill>
              <a:latin typeface="微軟正黑體" pitchFamily="34" charset="-120"/>
              <a:ea typeface="微軟正黑體" pitchFamily="34" charset="-120"/>
            </a:endParaRPr>
          </a:p>
        </p:txBody>
      </p:sp>
      <p:pic>
        <p:nvPicPr>
          <p:cNvPr id="4" name="Picture 31" descr="\\Fileserver-pt\server-file2\4.넷째마당\수연\바\바_036.png"/>
          <p:cNvPicPr preferRelativeResize="0">
            <a:picLocks noChangeArrowheads="1"/>
          </p:cNvPicPr>
          <p:nvPr/>
        </p:nvPicPr>
        <p:blipFill>
          <a:blip r:embed="rId2" cstate="print"/>
          <a:srcRect l="919" t="-1749"/>
          <a:stretch>
            <a:fillRect/>
          </a:stretch>
        </p:blipFill>
        <p:spPr bwMode="auto">
          <a:xfrm>
            <a:off x="76661" y="417834"/>
            <a:ext cx="3631243" cy="825500"/>
          </a:xfrm>
          <a:prstGeom prst="rect">
            <a:avLst/>
          </a:prstGeom>
          <a:noFill/>
          <a:ln w="9525">
            <a:noFill/>
            <a:miter lim="800000"/>
            <a:headEnd/>
            <a:tailEnd/>
          </a:ln>
        </p:spPr>
      </p:pic>
      <p:sp>
        <p:nvSpPr>
          <p:cNvPr id="5" name="矩形 4"/>
          <p:cNvSpPr/>
          <p:nvPr/>
        </p:nvSpPr>
        <p:spPr bwMode="auto">
          <a:xfrm>
            <a:off x="335733" y="579659"/>
            <a:ext cx="3372171" cy="461665"/>
          </a:xfrm>
          <a:prstGeom prst="rect">
            <a:avLst/>
          </a:prstGeom>
        </p:spPr>
        <p:txBody>
          <a:bodyPr wrap="square">
            <a:spAutoFit/>
          </a:bodyPr>
          <a:lstStyle/>
          <a:p>
            <a:pPr>
              <a:defRPr/>
            </a:pPr>
            <a:r>
              <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提案緣由</a:t>
            </a:r>
          </a:p>
        </p:txBody>
      </p:sp>
      <p:sp>
        <p:nvSpPr>
          <p:cNvPr id="6" name="矩形 5"/>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2071742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6</a:t>
            </a:fld>
            <a:endParaRPr lang="zh-TW" altLang="en-US"/>
          </a:p>
        </p:txBody>
      </p:sp>
      <p:sp>
        <p:nvSpPr>
          <p:cNvPr id="3" name="文字方塊 2"/>
          <p:cNvSpPr txBox="1"/>
          <p:nvPr/>
        </p:nvSpPr>
        <p:spPr>
          <a:xfrm>
            <a:off x="1476274" y="2954288"/>
            <a:ext cx="6264078" cy="810671"/>
          </a:xfrm>
          <a:prstGeom prst="rect">
            <a:avLst/>
          </a:prstGeom>
          <a:noFill/>
        </p:spPr>
        <p:txBody>
          <a:bodyPr wrap="square" rtlCol="0">
            <a:spAutoFit/>
          </a:bodyPr>
          <a:lstStyle/>
          <a:p>
            <a:pPr>
              <a:lnSpc>
                <a:spcPts val="6000"/>
              </a:lnSpc>
            </a:pPr>
            <a:r>
              <a:rPr lang="zh-TW" altLang="en-US" sz="4800" b="1" dirty="0">
                <a:latin typeface="微軟正黑體" panose="020B0604030504040204" pitchFamily="34" charset="-120"/>
                <a:ea typeface="微軟正黑體" panose="020B0604030504040204" pitchFamily="34" charset="-120"/>
              </a:rPr>
              <a:t>二、計畫位置及範圍</a:t>
            </a:r>
            <a:endParaRPr lang="en-US" altLang="zh-TW" sz="48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2004893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7</a:t>
            </a:fld>
            <a:endParaRPr lang="zh-TW" altLang="en-US"/>
          </a:p>
        </p:txBody>
      </p:sp>
      <p:pic>
        <p:nvPicPr>
          <p:cNvPr id="4" name="Picture 31" descr="\\Fileserver-pt\server-file2\4.넷째마당\수연\바\바_036.png"/>
          <p:cNvPicPr preferRelativeResize="0">
            <a:picLocks noChangeArrowheads="1"/>
          </p:cNvPicPr>
          <p:nvPr/>
        </p:nvPicPr>
        <p:blipFill>
          <a:blip r:embed="rId2" cstate="print"/>
          <a:srcRect l="919" t="-1749"/>
          <a:stretch>
            <a:fillRect/>
          </a:stretch>
        </p:blipFill>
        <p:spPr bwMode="auto">
          <a:xfrm>
            <a:off x="76661" y="417834"/>
            <a:ext cx="3631243" cy="825500"/>
          </a:xfrm>
          <a:prstGeom prst="rect">
            <a:avLst/>
          </a:prstGeom>
          <a:noFill/>
          <a:ln w="9525">
            <a:noFill/>
            <a:miter lim="800000"/>
            <a:headEnd/>
            <a:tailEnd/>
          </a:ln>
        </p:spPr>
      </p:pic>
      <p:sp>
        <p:nvSpPr>
          <p:cNvPr id="5" name="矩形 4"/>
          <p:cNvSpPr/>
          <p:nvPr/>
        </p:nvSpPr>
        <p:spPr bwMode="auto">
          <a:xfrm>
            <a:off x="335733" y="579659"/>
            <a:ext cx="3372171" cy="461665"/>
          </a:xfrm>
          <a:prstGeom prst="rect">
            <a:avLst/>
          </a:prstGeom>
        </p:spPr>
        <p:txBody>
          <a:bodyPr wrap="square">
            <a:spAutoFit/>
          </a:bodyPr>
          <a:lstStyle/>
          <a:p>
            <a:pPr>
              <a:defRPr/>
            </a:pPr>
            <a:r>
              <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計畫位置及範圍</a:t>
            </a:r>
          </a:p>
        </p:txBody>
      </p:sp>
      <p:pic>
        <p:nvPicPr>
          <p:cNvPr id="2050" name="Picture 2" descr="計畫範圍圖-01"/>
          <p:cNvPicPr>
            <a:picLocks noChangeAspect="1" noChangeArrowheads="1"/>
          </p:cNvPicPr>
          <p:nvPr/>
        </p:nvPicPr>
        <p:blipFill rotWithShape="1">
          <a:blip r:embed="rId3">
            <a:extLst>
              <a:ext uri="{28A0092B-C50C-407E-A947-70E740481C1C}">
                <a14:useLocalDpi xmlns:a14="http://schemas.microsoft.com/office/drawing/2010/main" val="0"/>
              </a:ext>
            </a:extLst>
          </a:blip>
          <a:srcRect t="17642" r="32154" b="15213"/>
          <a:stretch/>
        </p:blipFill>
        <p:spPr bwMode="auto">
          <a:xfrm>
            <a:off x="1809967" y="1195665"/>
            <a:ext cx="5554908" cy="469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57"/>
          <p:cNvSpPr>
            <a:spLocks noChangeArrowheads="1"/>
          </p:cNvSpPr>
          <p:nvPr/>
        </p:nvSpPr>
        <p:spPr bwMode="auto">
          <a:xfrm>
            <a:off x="139452" y="5939988"/>
            <a:ext cx="8928992" cy="369332"/>
          </a:xfrm>
          <a:prstGeom prst="rect">
            <a:avLst/>
          </a:prstGeom>
          <a:solidFill>
            <a:schemeClr val="bg1">
              <a:alpha val="77000"/>
            </a:schemeClr>
          </a:solidFill>
          <a:ln w="9525">
            <a:noFill/>
            <a:miter lim="800000"/>
            <a:headEnd/>
            <a:tailEnd/>
          </a:ln>
        </p:spPr>
        <p:txBody>
          <a:bodyPr wrap="square">
            <a:spAutoFit/>
          </a:bodyPr>
          <a:lstStyle/>
          <a:p>
            <a:pPr algn="ctr">
              <a:spcBef>
                <a:spcPts val="600"/>
              </a:spcBef>
            </a:pPr>
            <a:r>
              <a:rPr lang="zh-TW" altLang="en-US" b="1" dirty="0">
                <a:solidFill>
                  <a:srgbClr val="003300"/>
                </a:solidFill>
                <a:latin typeface="微軟正黑體" pitchFamily="34" charset="-120"/>
                <a:ea typeface="微軟正黑體" pitchFamily="34" charset="-120"/>
              </a:rPr>
              <a:t>本案計畫位置位於中港溪東興大橋左岸之</a:t>
            </a:r>
            <a:r>
              <a:rPr lang="zh-TW" altLang="en-US" b="1" dirty="0" smtClean="0">
                <a:solidFill>
                  <a:srgbClr val="003300"/>
                </a:solidFill>
                <a:latin typeface="微軟正黑體" pitchFamily="34" charset="-120"/>
                <a:ea typeface="微軟正黑體" pitchFamily="34" charset="-120"/>
              </a:rPr>
              <a:t>既有東興</a:t>
            </a:r>
            <a:r>
              <a:rPr lang="zh-TW" altLang="en-US" b="1" dirty="0">
                <a:solidFill>
                  <a:srgbClr val="003300"/>
                </a:solidFill>
                <a:latin typeface="微軟正黑體" pitchFamily="34" charset="-120"/>
                <a:ea typeface="微軟正黑體" pitchFamily="34" charset="-120"/>
              </a:rPr>
              <a:t>河濱</a:t>
            </a:r>
            <a:r>
              <a:rPr lang="zh-TW" altLang="en-US" b="1" dirty="0" smtClean="0">
                <a:solidFill>
                  <a:srgbClr val="003300"/>
                </a:solidFill>
                <a:latin typeface="微軟正黑體" pitchFamily="34" charset="-120"/>
                <a:ea typeface="微軟正黑體" pitchFamily="34" charset="-120"/>
              </a:rPr>
              <a:t>公園。</a:t>
            </a:r>
            <a:r>
              <a:rPr lang="en-US" altLang="zh-TW" b="1" dirty="0">
                <a:solidFill>
                  <a:srgbClr val="003300"/>
                </a:solidFill>
                <a:latin typeface="微軟正黑體" pitchFamily="34" charset="-120"/>
                <a:ea typeface="微軟正黑體" pitchFamily="34" charset="-120"/>
              </a:rPr>
              <a:t>(</a:t>
            </a:r>
            <a:r>
              <a:rPr lang="zh-TW" altLang="en-US" b="1" dirty="0">
                <a:solidFill>
                  <a:srgbClr val="003300"/>
                </a:solidFill>
                <a:latin typeface="微軟正黑體" pitchFamily="34" charset="-120"/>
                <a:ea typeface="微軟正黑體" pitchFamily="34" charset="-120"/>
              </a:rPr>
              <a:t>總面積約</a:t>
            </a:r>
            <a:r>
              <a:rPr lang="en-US" altLang="zh-TW" b="1" dirty="0">
                <a:solidFill>
                  <a:srgbClr val="003300"/>
                </a:solidFill>
                <a:latin typeface="微軟正黑體" pitchFamily="34" charset="-120"/>
                <a:ea typeface="微軟正黑體" pitchFamily="34" charset="-120"/>
              </a:rPr>
              <a:t>2</a:t>
            </a:r>
            <a:r>
              <a:rPr lang="zh-TW" altLang="en-US" b="1" dirty="0">
                <a:solidFill>
                  <a:srgbClr val="003300"/>
                </a:solidFill>
                <a:latin typeface="微軟正黑體" pitchFamily="34" charset="-120"/>
                <a:ea typeface="微軟正黑體" pitchFamily="34" charset="-120"/>
              </a:rPr>
              <a:t>公頃</a:t>
            </a:r>
            <a:r>
              <a:rPr lang="en-US" altLang="zh-TW" b="1" dirty="0" smtClean="0">
                <a:solidFill>
                  <a:srgbClr val="003300"/>
                </a:solidFill>
                <a:latin typeface="微軟正黑體" pitchFamily="34" charset="-120"/>
                <a:ea typeface="微軟正黑體" pitchFamily="34" charset="-120"/>
              </a:rPr>
              <a:t>)</a:t>
            </a:r>
            <a:endParaRPr lang="zh-TW" altLang="en-US" b="1" dirty="0">
              <a:solidFill>
                <a:srgbClr val="003300"/>
              </a:solidFill>
              <a:latin typeface="微軟正黑體" pitchFamily="34" charset="-120"/>
              <a:ea typeface="微軟正黑體" pitchFamily="34" charset="-120"/>
            </a:endParaRPr>
          </a:p>
        </p:txBody>
      </p:sp>
      <p:grpSp>
        <p:nvGrpSpPr>
          <p:cNvPr id="13" name="群組 12"/>
          <p:cNvGrpSpPr/>
          <p:nvPr/>
        </p:nvGrpSpPr>
        <p:grpSpPr>
          <a:xfrm>
            <a:off x="2843808" y="1916832"/>
            <a:ext cx="159125" cy="279392"/>
            <a:chOff x="-1188640" y="2689665"/>
            <a:chExt cx="216024" cy="379295"/>
          </a:xfrm>
        </p:grpSpPr>
        <p:sp>
          <p:nvSpPr>
            <p:cNvPr id="14" name="三角形 54"/>
            <p:cNvSpPr/>
            <p:nvPr/>
          </p:nvSpPr>
          <p:spPr>
            <a:xfrm rot="10800000">
              <a:off x="-1188640" y="2804405"/>
              <a:ext cx="216024" cy="264555"/>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橢圓 14"/>
            <p:cNvSpPr/>
            <p:nvPr/>
          </p:nvSpPr>
          <p:spPr>
            <a:xfrm>
              <a:off x="-1188640" y="2689665"/>
              <a:ext cx="216024" cy="21602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16" name="群組 15"/>
          <p:cNvGrpSpPr/>
          <p:nvPr/>
        </p:nvGrpSpPr>
        <p:grpSpPr>
          <a:xfrm>
            <a:off x="5508104" y="1340768"/>
            <a:ext cx="159125" cy="279392"/>
            <a:chOff x="-1188640" y="2689665"/>
            <a:chExt cx="216024" cy="379295"/>
          </a:xfrm>
        </p:grpSpPr>
        <p:sp>
          <p:nvSpPr>
            <p:cNvPr id="17" name="三角形 54"/>
            <p:cNvSpPr/>
            <p:nvPr/>
          </p:nvSpPr>
          <p:spPr>
            <a:xfrm rot="10800000">
              <a:off x="-1188640" y="2804405"/>
              <a:ext cx="216024" cy="264555"/>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橢圓 17"/>
            <p:cNvSpPr/>
            <p:nvPr/>
          </p:nvSpPr>
          <p:spPr>
            <a:xfrm>
              <a:off x="-1188640" y="2689665"/>
              <a:ext cx="216024" cy="21602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9" name="矩形 18"/>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1298523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8</a:t>
            </a:fld>
            <a:endParaRPr lang="zh-TW" altLang="en-US"/>
          </a:p>
        </p:txBody>
      </p:sp>
      <p:pic>
        <p:nvPicPr>
          <p:cNvPr id="3" name="圖片 2" descr="地籍範圍-0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2281" y="1226938"/>
            <a:ext cx="5530197" cy="4578326"/>
          </a:xfrm>
          <a:prstGeom prst="rect">
            <a:avLst/>
          </a:prstGeom>
          <a:noFill/>
          <a:ln>
            <a:noFill/>
          </a:ln>
        </p:spPr>
      </p:pic>
      <p:pic>
        <p:nvPicPr>
          <p:cNvPr id="5" name="Picture 31" descr="\\Fileserver-pt\server-file2\4.넷째마당\수연\바\바_036.png"/>
          <p:cNvPicPr preferRelativeResize="0">
            <a:picLocks noChangeArrowheads="1"/>
          </p:cNvPicPr>
          <p:nvPr/>
        </p:nvPicPr>
        <p:blipFill>
          <a:blip r:embed="rId3" cstate="print"/>
          <a:srcRect l="919" t="-1749"/>
          <a:stretch>
            <a:fillRect/>
          </a:stretch>
        </p:blipFill>
        <p:spPr bwMode="auto">
          <a:xfrm>
            <a:off x="76661" y="417834"/>
            <a:ext cx="3631243" cy="825500"/>
          </a:xfrm>
          <a:prstGeom prst="rect">
            <a:avLst/>
          </a:prstGeom>
          <a:noFill/>
          <a:ln w="9525">
            <a:noFill/>
            <a:miter lim="800000"/>
            <a:headEnd/>
            <a:tailEnd/>
          </a:ln>
        </p:spPr>
      </p:pic>
      <p:sp>
        <p:nvSpPr>
          <p:cNvPr id="6" name="矩形 5"/>
          <p:cNvSpPr/>
          <p:nvPr/>
        </p:nvSpPr>
        <p:spPr bwMode="auto">
          <a:xfrm>
            <a:off x="335733" y="579659"/>
            <a:ext cx="3372171" cy="461665"/>
          </a:xfrm>
          <a:prstGeom prst="rect">
            <a:avLst/>
          </a:prstGeom>
        </p:spPr>
        <p:txBody>
          <a:bodyPr wrap="square">
            <a:spAutoFit/>
          </a:bodyPr>
          <a:lstStyle/>
          <a:p>
            <a:pPr>
              <a:defRPr/>
            </a:pPr>
            <a:r>
              <a:rPr lang="zh-TW"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軟正黑體" pitchFamily="34" charset="-120"/>
                <a:ea typeface="微軟正黑體" pitchFamily="34" charset="-120"/>
              </a:rPr>
              <a:t>計畫位置及範圍</a:t>
            </a:r>
          </a:p>
        </p:txBody>
      </p:sp>
      <p:sp>
        <p:nvSpPr>
          <p:cNvPr id="8" name="矩形 7"/>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
        <p:nvSpPr>
          <p:cNvPr id="9" name="矩形 57"/>
          <p:cNvSpPr>
            <a:spLocks noChangeArrowheads="1"/>
          </p:cNvSpPr>
          <p:nvPr/>
        </p:nvSpPr>
        <p:spPr bwMode="auto">
          <a:xfrm>
            <a:off x="2225081" y="5936376"/>
            <a:ext cx="4864596" cy="369332"/>
          </a:xfrm>
          <a:prstGeom prst="rect">
            <a:avLst/>
          </a:prstGeom>
          <a:solidFill>
            <a:schemeClr val="bg1">
              <a:alpha val="77000"/>
            </a:schemeClr>
          </a:solidFill>
          <a:ln w="9525">
            <a:noFill/>
            <a:miter lim="800000"/>
            <a:headEnd/>
            <a:tailEnd/>
          </a:ln>
        </p:spPr>
        <p:txBody>
          <a:bodyPr wrap="square">
            <a:spAutoFit/>
          </a:bodyPr>
          <a:lstStyle/>
          <a:p>
            <a:r>
              <a:rPr lang="zh-TW" altLang="en-US" b="1" dirty="0">
                <a:solidFill>
                  <a:srgbClr val="003300"/>
                </a:solidFill>
                <a:latin typeface="微軟正黑體" pitchFamily="34" charset="-120"/>
                <a:ea typeface="微軟正黑體" pitchFamily="34" charset="-120"/>
              </a:rPr>
              <a:t>土地權屬皆為公有地，無用地問題。</a:t>
            </a:r>
            <a:r>
              <a:rPr lang="en-US" altLang="zh-TW" b="1" dirty="0">
                <a:solidFill>
                  <a:srgbClr val="003300"/>
                </a:solidFill>
                <a:latin typeface="微軟正黑體" pitchFamily="34" charset="-120"/>
                <a:ea typeface="微軟正黑體" pitchFamily="34" charset="-120"/>
              </a:rPr>
              <a:t>(</a:t>
            </a:r>
            <a:r>
              <a:rPr lang="zh-TW" altLang="en-US" b="1" dirty="0">
                <a:solidFill>
                  <a:srgbClr val="003300"/>
                </a:solidFill>
                <a:latin typeface="微軟正黑體" pitchFamily="34" charset="-120"/>
                <a:ea typeface="微軟正黑體" pitchFamily="34" charset="-120"/>
              </a:rPr>
              <a:t>橘色部分</a:t>
            </a:r>
            <a:r>
              <a:rPr lang="en-US" altLang="zh-TW" b="1" dirty="0">
                <a:solidFill>
                  <a:srgbClr val="003300"/>
                </a:solidFill>
                <a:latin typeface="微軟正黑體" pitchFamily="34" charset="-120"/>
                <a:ea typeface="微軟正黑體" pitchFamily="34" charset="-120"/>
              </a:rPr>
              <a:t>)</a:t>
            </a:r>
            <a:endParaRPr lang="zh-TW" altLang="en-US" dirty="0"/>
          </a:p>
        </p:txBody>
      </p:sp>
    </p:spTree>
    <p:extLst>
      <p:ext uri="{BB962C8B-B14F-4D97-AF65-F5344CB8AC3E}">
        <p14:creationId xmlns:p14="http://schemas.microsoft.com/office/powerpoint/2010/main" val="2919074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8D9D49B-AABD-4C47-8FD1-02BB7847F912}" type="slidenum">
              <a:rPr lang="zh-TW" altLang="en-US" smtClean="0"/>
              <a:pPr/>
              <a:t>9</a:t>
            </a:fld>
            <a:endParaRPr lang="zh-TW" altLang="en-US"/>
          </a:p>
        </p:txBody>
      </p:sp>
      <p:sp>
        <p:nvSpPr>
          <p:cNvPr id="3" name="文字方塊 2"/>
          <p:cNvSpPr txBox="1"/>
          <p:nvPr/>
        </p:nvSpPr>
        <p:spPr>
          <a:xfrm>
            <a:off x="1836314" y="2954288"/>
            <a:ext cx="6264078" cy="810671"/>
          </a:xfrm>
          <a:prstGeom prst="rect">
            <a:avLst/>
          </a:prstGeom>
          <a:noFill/>
        </p:spPr>
        <p:txBody>
          <a:bodyPr wrap="square" rtlCol="0">
            <a:spAutoFit/>
          </a:bodyPr>
          <a:lstStyle/>
          <a:p>
            <a:pPr>
              <a:lnSpc>
                <a:spcPts val="6000"/>
              </a:lnSpc>
            </a:pPr>
            <a:r>
              <a:rPr lang="zh-TW" altLang="en-US" sz="4800" b="1" dirty="0" smtClean="0">
                <a:latin typeface="微軟正黑體" panose="020B0604030504040204" pitchFamily="34" charset="-120"/>
                <a:ea typeface="微軟正黑體" panose="020B0604030504040204" pitchFamily="34" charset="-120"/>
              </a:rPr>
              <a:t>三、基地</a:t>
            </a:r>
            <a:r>
              <a:rPr lang="zh-TW" altLang="en-US" sz="4800" b="1" dirty="0">
                <a:latin typeface="微軟正黑體" panose="020B0604030504040204" pitchFamily="34" charset="-120"/>
                <a:ea typeface="微軟正黑體" panose="020B0604030504040204" pitchFamily="34" charset="-120"/>
              </a:rPr>
              <a:t>現況說明</a:t>
            </a:r>
          </a:p>
        </p:txBody>
      </p:sp>
      <p:sp>
        <p:nvSpPr>
          <p:cNvPr id="4" name="矩形 3"/>
          <p:cNvSpPr/>
          <p:nvPr/>
        </p:nvSpPr>
        <p:spPr>
          <a:xfrm>
            <a:off x="3994700" y="44624"/>
            <a:ext cx="5041796" cy="369332"/>
          </a:xfrm>
          <a:prstGeom prst="rect">
            <a:avLst/>
          </a:prstGeom>
        </p:spPr>
        <p:txBody>
          <a:bodyPr wrap="square">
            <a:spAutoFit/>
          </a:bodyPr>
          <a:lstStyle/>
          <a:p>
            <a:pPr algn="r"/>
            <a:r>
              <a:rPr lang="zh-TW" altLang="en-US" dirty="0" smtClean="0">
                <a:solidFill>
                  <a:schemeClr val="tx1">
                    <a:lumMod val="50000"/>
                    <a:lumOff val="50000"/>
                  </a:schemeClr>
                </a:solidFill>
                <a:latin typeface="DFPMingUBold-B5" charset="-120"/>
                <a:ea typeface="DFPMingUBold-B5" charset="-120"/>
                <a:cs typeface="DFPMingUBold-B5" charset="-120"/>
              </a:rPr>
              <a:t>中港溪東興堤岸河廊營造計畫工程</a:t>
            </a:r>
            <a:endParaRPr lang="zh-TW" altLang="en-US" dirty="0">
              <a:solidFill>
                <a:schemeClr val="tx1">
                  <a:lumMod val="50000"/>
                  <a:lumOff val="50000"/>
                </a:schemeClr>
              </a:solidFill>
              <a:latin typeface="DFPMingUBold-B5" charset="-120"/>
              <a:ea typeface="DFPMingUBold-B5" charset="-120"/>
              <a:cs typeface="DFPMingUBold-B5" charset="-120"/>
            </a:endParaRPr>
          </a:p>
        </p:txBody>
      </p:sp>
    </p:spTree>
    <p:extLst>
      <p:ext uri="{BB962C8B-B14F-4D97-AF65-F5344CB8AC3E}">
        <p14:creationId xmlns:p14="http://schemas.microsoft.com/office/powerpoint/2010/main" val="1609850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2072</TotalTime>
  <Words>1109</Words>
  <Application>Microsoft Office PowerPoint</Application>
  <PresentationFormat>如螢幕大小 (4:3)</PresentationFormat>
  <Paragraphs>225</Paragraphs>
  <Slides>19</Slides>
  <Notes>2</Notes>
  <HiddenSlides>1</HiddenSlides>
  <MMClips>0</MMClips>
  <ScaleCrop>false</ScaleCrop>
  <HeadingPairs>
    <vt:vector size="4" baseType="variant">
      <vt:variant>
        <vt:lpstr>佈景主題</vt:lpstr>
      </vt:variant>
      <vt:variant>
        <vt:i4>1</vt:i4>
      </vt:variant>
      <vt:variant>
        <vt:lpstr>投影片標題</vt:lpstr>
      </vt:variant>
      <vt:variant>
        <vt:i4>19</vt:i4>
      </vt:variant>
    </vt:vector>
  </HeadingPairs>
  <TitlesOfParts>
    <vt:vector size="20"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f28103</dc:creator>
  <cp:lastModifiedBy>Amiba</cp:lastModifiedBy>
  <cp:revision>185</cp:revision>
  <cp:lastPrinted>2017-05-10T05:18:16Z</cp:lastPrinted>
  <dcterms:created xsi:type="dcterms:W3CDTF">2016-07-17T15:11:30Z</dcterms:created>
  <dcterms:modified xsi:type="dcterms:W3CDTF">2017-09-12T16:40:17Z</dcterms:modified>
</cp:coreProperties>
</file>